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99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99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999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2396" y="0"/>
            <a:ext cx="108585" cy="6858000"/>
          </a:xfrm>
          <a:custGeom>
            <a:avLst/>
            <a:gdLst/>
            <a:ahLst/>
            <a:cxnLst/>
            <a:rect l="l" t="t" r="r" b="b"/>
            <a:pathLst>
              <a:path w="108584" h="6858000">
                <a:moveTo>
                  <a:pt x="3048" y="0"/>
                </a:moveTo>
                <a:lnTo>
                  <a:pt x="0" y="0"/>
                </a:lnTo>
                <a:lnTo>
                  <a:pt x="0" y="6858000"/>
                </a:lnTo>
                <a:lnTo>
                  <a:pt x="3048" y="6858000"/>
                </a:lnTo>
                <a:lnTo>
                  <a:pt x="3048" y="0"/>
                </a:lnTo>
                <a:close/>
              </a:path>
              <a:path w="108584" h="6858000">
                <a:moveTo>
                  <a:pt x="108204" y="0"/>
                </a:moveTo>
                <a:lnTo>
                  <a:pt x="60960" y="0"/>
                </a:lnTo>
                <a:lnTo>
                  <a:pt x="60960" y="6858000"/>
                </a:lnTo>
                <a:lnTo>
                  <a:pt x="108204" y="6858000"/>
                </a:lnTo>
                <a:lnTo>
                  <a:pt x="108204" y="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9059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1476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544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448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7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95399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19199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9600" y="3429000"/>
            <a:ext cx="1341120" cy="2078989"/>
          </a:xfrm>
          <a:custGeom>
            <a:avLst/>
            <a:gdLst/>
            <a:ahLst/>
            <a:cxnLst/>
            <a:rect l="l" t="t" r="r" b="b"/>
            <a:pathLst>
              <a:path w="1341120" h="2078989">
                <a:moveTo>
                  <a:pt x="1295400" y="647700"/>
                </a:moveTo>
                <a:lnTo>
                  <a:pt x="1293622" y="599363"/>
                </a:lnTo>
                <a:lnTo>
                  <a:pt x="1288376" y="551980"/>
                </a:lnTo>
                <a:lnTo>
                  <a:pt x="1279779" y="505701"/>
                </a:lnTo>
                <a:lnTo>
                  <a:pt x="1267968" y="460629"/>
                </a:lnTo>
                <a:lnTo>
                  <a:pt x="1253070" y="416890"/>
                </a:lnTo>
                <a:lnTo>
                  <a:pt x="1235202" y="374637"/>
                </a:lnTo>
                <a:lnTo>
                  <a:pt x="1214488" y="333959"/>
                </a:lnTo>
                <a:lnTo>
                  <a:pt x="1191056" y="295008"/>
                </a:lnTo>
                <a:lnTo>
                  <a:pt x="1165034" y="257898"/>
                </a:lnTo>
                <a:lnTo>
                  <a:pt x="1136535" y="222745"/>
                </a:lnTo>
                <a:lnTo>
                  <a:pt x="1105700" y="189699"/>
                </a:lnTo>
                <a:lnTo>
                  <a:pt x="1072654" y="158864"/>
                </a:lnTo>
                <a:lnTo>
                  <a:pt x="1037501" y="130365"/>
                </a:lnTo>
                <a:lnTo>
                  <a:pt x="1000391" y="104343"/>
                </a:lnTo>
                <a:lnTo>
                  <a:pt x="961440" y="80911"/>
                </a:lnTo>
                <a:lnTo>
                  <a:pt x="920762" y="60198"/>
                </a:lnTo>
                <a:lnTo>
                  <a:pt x="878509" y="42329"/>
                </a:lnTo>
                <a:lnTo>
                  <a:pt x="834771" y="27432"/>
                </a:lnTo>
                <a:lnTo>
                  <a:pt x="789698" y="15621"/>
                </a:lnTo>
                <a:lnTo>
                  <a:pt x="743419" y="7023"/>
                </a:lnTo>
                <a:lnTo>
                  <a:pt x="696036" y="1778"/>
                </a:lnTo>
                <a:lnTo>
                  <a:pt x="647700" y="0"/>
                </a:lnTo>
                <a:lnTo>
                  <a:pt x="599351" y="1778"/>
                </a:lnTo>
                <a:lnTo>
                  <a:pt x="551980" y="7023"/>
                </a:lnTo>
                <a:lnTo>
                  <a:pt x="505701" y="15621"/>
                </a:lnTo>
                <a:lnTo>
                  <a:pt x="460629" y="27432"/>
                </a:lnTo>
                <a:lnTo>
                  <a:pt x="416902" y="42329"/>
                </a:lnTo>
                <a:lnTo>
                  <a:pt x="374637" y="60198"/>
                </a:lnTo>
                <a:lnTo>
                  <a:pt x="333971" y="80911"/>
                </a:lnTo>
                <a:lnTo>
                  <a:pt x="295008" y="104343"/>
                </a:lnTo>
                <a:lnTo>
                  <a:pt x="257898" y="130365"/>
                </a:lnTo>
                <a:lnTo>
                  <a:pt x="222758" y="158864"/>
                </a:lnTo>
                <a:lnTo>
                  <a:pt x="189699" y="189699"/>
                </a:lnTo>
                <a:lnTo>
                  <a:pt x="158864" y="222745"/>
                </a:lnTo>
                <a:lnTo>
                  <a:pt x="130365" y="257898"/>
                </a:lnTo>
                <a:lnTo>
                  <a:pt x="104343" y="295008"/>
                </a:lnTo>
                <a:lnTo>
                  <a:pt x="80911" y="333959"/>
                </a:lnTo>
                <a:lnTo>
                  <a:pt x="60185" y="374637"/>
                </a:lnTo>
                <a:lnTo>
                  <a:pt x="42316" y="416890"/>
                </a:lnTo>
                <a:lnTo>
                  <a:pt x="27419" y="460629"/>
                </a:lnTo>
                <a:lnTo>
                  <a:pt x="15608" y="505701"/>
                </a:lnTo>
                <a:lnTo>
                  <a:pt x="7010" y="551980"/>
                </a:lnTo>
                <a:lnTo>
                  <a:pt x="1765" y="599363"/>
                </a:lnTo>
                <a:lnTo>
                  <a:pt x="0" y="647700"/>
                </a:lnTo>
                <a:lnTo>
                  <a:pt x="1765" y="696048"/>
                </a:lnTo>
                <a:lnTo>
                  <a:pt x="7010" y="743432"/>
                </a:lnTo>
                <a:lnTo>
                  <a:pt x="15608" y="789711"/>
                </a:lnTo>
                <a:lnTo>
                  <a:pt x="27419" y="834783"/>
                </a:lnTo>
                <a:lnTo>
                  <a:pt x="42316" y="878522"/>
                </a:lnTo>
                <a:lnTo>
                  <a:pt x="60185" y="920775"/>
                </a:lnTo>
                <a:lnTo>
                  <a:pt x="80911" y="961453"/>
                </a:lnTo>
                <a:lnTo>
                  <a:pt x="104343" y="1000404"/>
                </a:lnTo>
                <a:lnTo>
                  <a:pt x="130365" y="1037513"/>
                </a:lnTo>
                <a:lnTo>
                  <a:pt x="158864" y="1072667"/>
                </a:lnTo>
                <a:lnTo>
                  <a:pt x="189699" y="1105712"/>
                </a:lnTo>
                <a:lnTo>
                  <a:pt x="222758" y="1136548"/>
                </a:lnTo>
                <a:lnTo>
                  <a:pt x="257898" y="1165047"/>
                </a:lnTo>
                <a:lnTo>
                  <a:pt x="295008" y="1191069"/>
                </a:lnTo>
                <a:lnTo>
                  <a:pt x="333971" y="1214501"/>
                </a:lnTo>
                <a:lnTo>
                  <a:pt x="374637" y="1235214"/>
                </a:lnTo>
                <a:lnTo>
                  <a:pt x="416902" y="1253083"/>
                </a:lnTo>
                <a:lnTo>
                  <a:pt x="460629" y="1267980"/>
                </a:lnTo>
                <a:lnTo>
                  <a:pt x="505701" y="1279791"/>
                </a:lnTo>
                <a:lnTo>
                  <a:pt x="551980" y="1288389"/>
                </a:lnTo>
                <a:lnTo>
                  <a:pt x="599351" y="1293634"/>
                </a:lnTo>
                <a:lnTo>
                  <a:pt x="647700" y="1295400"/>
                </a:lnTo>
                <a:lnTo>
                  <a:pt x="696036" y="1293634"/>
                </a:lnTo>
                <a:lnTo>
                  <a:pt x="743419" y="1288389"/>
                </a:lnTo>
                <a:lnTo>
                  <a:pt x="789698" y="1279791"/>
                </a:lnTo>
                <a:lnTo>
                  <a:pt x="834771" y="1267980"/>
                </a:lnTo>
                <a:lnTo>
                  <a:pt x="878509" y="1253083"/>
                </a:lnTo>
                <a:lnTo>
                  <a:pt x="920762" y="1235214"/>
                </a:lnTo>
                <a:lnTo>
                  <a:pt x="961440" y="1214501"/>
                </a:lnTo>
                <a:lnTo>
                  <a:pt x="1000391" y="1191069"/>
                </a:lnTo>
                <a:lnTo>
                  <a:pt x="1037501" y="1165047"/>
                </a:lnTo>
                <a:lnTo>
                  <a:pt x="1072654" y="1136548"/>
                </a:lnTo>
                <a:lnTo>
                  <a:pt x="1105700" y="1105712"/>
                </a:lnTo>
                <a:lnTo>
                  <a:pt x="1136535" y="1072667"/>
                </a:lnTo>
                <a:lnTo>
                  <a:pt x="1165034" y="1037513"/>
                </a:lnTo>
                <a:lnTo>
                  <a:pt x="1191056" y="1000404"/>
                </a:lnTo>
                <a:lnTo>
                  <a:pt x="1214488" y="961453"/>
                </a:lnTo>
                <a:lnTo>
                  <a:pt x="1235202" y="920775"/>
                </a:lnTo>
                <a:lnTo>
                  <a:pt x="1253070" y="878522"/>
                </a:lnTo>
                <a:lnTo>
                  <a:pt x="1267968" y="834783"/>
                </a:lnTo>
                <a:lnTo>
                  <a:pt x="1279779" y="789711"/>
                </a:lnTo>
                <a:lnTo>
                  <a:pt x="1288376" y="743432"/>
                </a:lnTo>
                <a:lnTo>
                  <a:pt x="1293622" y="696048"/>
                </a:lnTo>
                <a:lnTo>
                  <a:pt x="1295400" y="647700"/>
                </a:lnTo>
                <a:close/>
              </a:path>
              <a:path w="1341120" h="2078989">
                <a:moveTo>
                  <a:pt x="1341120" y="1757934"/>
                </a:moveTo>
                <a:lnTo>
                  <a:pt x="1337640" y="1710537"/>
                </a:lnTo>
                <a:lnTo>
                  <a:pt x="1327531" y="1665287"/>
                </a:lnTo>
                <a:lnTo>
                  <a:pt x="1311300" y="1622704"/>
                </a:lnTo>
                <a:lnTo>
                  <a:pt x="1289431" y="1583258"/>
                </a:lnTo>
                <a:lnTo>
                  <a:pt x="1262418" y="1547469"/>
                </a:lnTo>
                <a:lnTo>
                  <a:pt x="1230782" y="1515833"/>
                </a:lnTo>
                <a:lnTo>
                  <a:pt x="1194993" y="1488821"/>
                </a:lnTo>
                <a:lnTo>
                  <a:pt x="1155547" y="1466951"/>
                </a:lnTo>
                <a:lnTo>
                  <a:pt x="1112964" y="1450721"/>
                </a:lnTo>
                <a:lnTo>
                  <a:pt x="1067714" y="1440611"/>
                </a:lnTo>
                <a:lnTo>
                  <a:pt x="1020318" y="1437132"/>
                </a:lnTo>
                <a:lnTo>
                  <a:pt x="972908" y="1440611"/>
                </a:lnTo>
                <a:lnTo>
                  <a:pt x="927658" y="1450721"/>
                </a:lnTo>
                <a:lnTo>
                  <a:pt x="885075" y="1466951"/>
                </a:lnTo>
                <a:lnTo>
                  <a:pt x="845629" y="1488821"/>
                </a:lnTo>
                <a:lnTo>
                  <a:pt x="809840" y="1515833"/>
                </a:lnTo>
                <a:lnTo>
                  <a:pt x="778205" y="1547469"/>
                </a:lnTo>
                <a:lnTo>
                  <a:pt x="751192" y="1583258"/>
                </a:lnTo>
                <a:lnTo>
                  <a:pt x="729322" y="1622704"/>
                </a:lnTo>
                <a:lnTo>
                  <a:pt x="713092" y="1665287"/>
                </a:lnTo>
                <a:lnTo>
                  <a:pt x="702983" y="1710537"/>
                </a:lnTo>
                <a:lnTo>
                  <a:pt x="699516" y="1757934"/>
                </a:lnTo>
                <a:lnTo>
                  <a:pt x="702983" y="1805343"/>
                </a:lnTo>
                <a:lnTo>
                  <a:pt x="713092" y="1850593"/>
                </a:lnTo>
                <a:lnTo>
                  <a:pt x="729322" y="1893176"/>
                </a:lnTo>
                <a:lnTo>
                  <a:pt x="751192" y="1932622"/>
                </a:lnTo>
                <a:lnTo>
                  <a:pt x="778205" y="1968411"/>
                </a:lnTo>
                <a:lnTo>
                  <a:pt x="809840" y="2000046"/>
                </a:lnTo>
                <a:lnTo>
                  <a:pt x="845629" y="2027059"/>
                </a:lnTo>
                <a:lnTo>
                  <a:pt x="885075" y="2048929"/>
                </a:lnTo>
                <a:lnTo>
                  <a:pt x="927658" y="2065159"/>
                </a:lnTo>
                <a:lnTo>
                  <a:pt x="972908" y="2075268"/>
                </a:lnTo>
                <a:lnTo>
                  <a:pt x="1020318" y="2078736"/>
                </a:lnTo>
                <a:lnTo>
                  <a:pt x="1067714" y="2075268"/>
                </a:lnTo>
                <a:lnTo>
                  <a:pt x="1112964" y="2065159"/>
                </a:lnTo>
                <a:lnTo>
                  <a:pt x="1155547" y="2048929"/>
                </a:lnTo>
                <a:lnTo>
                  <a:pt x="1194993" y="2027059"/>
                </a:lnTo>
                <a:lnTo>
                  <a:pt x="1230782" y="2000046"/>
                </a:lnTo>
                <a:lnTo>
                  <a:pt x="1262418" y="1968411"/>
                </a:lnTo>
                <a:lnTo>
                  <a:pt x="1289431" y="1932622"/>
                </a:lnTo>
                <a:lnTo>
                  <a:pt x="1311300" y="1893176"/>
                </a:lnTo>
                <a:lnTo>
                  <a:pt x="1327531" y="1850593"/>
                </a:lnTo>
                <a:lnTo>
                  <a:pt x="1337640" y="1805343"/>
                </a:lnTo>
                <a:lnTo>
                  <a:pt x="1341120" y="1757934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64195" y="4495800"/>
            <a:ext cx="607060" cy="1567180"/>
          </a:xfrm>
          <a:custGeom>
            <a:avLst/>
            <a:gdLst/>
            <a:ahLst/>
            <a:cxnLst/>
            <a:rect l="l" t="t" r="r" b="b"/>
            <a:pathLst>
              <a:path w="607060" h="1567179">
                <a:moveTo>
                  <a:pt x="274332" y="1429512"/>
                </a:moveTo>
                <a:lnTo>
                  <a:pt x="267322" y="1386166"/>
                </a:lnTo>
                <a:lnTo>
                  <a:pt x="247840" y="1348511"/>
                </a:lnTo>
                <a:lnTo>
                  <a:pt x="218147" y="1318818"/>
                </a:lnTo>
                <a:lnTo>
                  <a:pt x="180492" y="1299349"/>
                </a:lnTo>
                <a:lnTo>
                  <a:pt x="137172" y="1292352"/>
                </a:lnTo>
                <a:lnTo>
                  <a:pt x="93840" y="1299349"/>
                </a:lnTo>
                <a:lnTo>
                  <a:pt x="56184" y="1318818"/>
                </a:lnTo>
                <a:lnTo>
                  <a:pt x="26492" y="1348511"/>
                </a:lnTo>
                <a:lnTo>
                  <a:pt x="7010" y="1386166"/>
                </a:lnTo>
                <a:lnTo>
                  <a:pt x="0" y="1429512"/>
                </a:lnTo>
                <a:lnTo>
                  <a:pt x="7010" y="1472869"/>
                </a:lnTo>
                <a:lnTo>
                  <a:pt x="26492" y="1510525"/>
                </a:lnTo>
                <a:lnTo>
                  <a:pt x="56184" y="1540217"/>
                </a:lnTo>
                <a:lnTo>
                  <a:pt x="93840" y="1559687"/>
                </a:lnTo>
                <a:lnTo>
                  <a:pt x="137172" y="1566672"/>
                </a:lnTo>
                <a:lnTo>
                  <a:pt x="180492" y="1559687"/>
                </a:lnTo>
                <a:lnTo>
                  <a:pt x="218147" y="1540217"/>
                </a:lnTo>
                <a:lnTo>
                  <a:pt x="247840" y="1510525"/>
                </a:lnTo>
                <a:lnTo>
                  <a:pt x="267322" y="1472869"/>
                </a:lnTo>
                <a:lnTo>
                  <a:pt x="274332" y="1429512"/>
                </a:lnTo>
                <a:close/>
              </a:path>
              <a:path w="607060" h="1567179">
                <a:moveTo>
                  <a:pt x="606564" y="182880"/>
                </a:moveTo>
                <a:lnTo>
                  <a:pt x="600024" y="134277"/>
                </a:lnTo>
                <a:lnTo>
                  <a:pt x="581583" y="90601"/>
                </a:lnTo>
                <a:lnTo>
                  <a:pt x="552983" y="53581"/>
                </a:lnTo>
                <a:lnTo>
                  <a:pt x="515962" y="24980"/>
                </a:lnTo>
                <a:lnTo>
                  <a:pt x="472287" y="6540"/>
                </a:lnTo>
                <a:lnTo>
                  <a:pt x="423684" y="0"/>
                </a:lnTo>
                <a:lnTo>
                  <a:pt x="375069" y="6540"/>
                </a:lnTo>
                <a:lnTo>
                  <a:pt x="331393" y="24980"/>
                </a:lnTo>
                <a:lnTo>
                  <a:pt x="294373" y="53581"/>
                </a:lnTo>
                <a:lnTo>
                  <a:pt x="265772" y="90601"/>
                </a:lnTo>
                <a:lnTo>
                  <a:pt x="247332" y="134277"/>
                </a:lnTo>
                <a:lnTo>
                  <a:pt x="240804" y="182880"/>
                </a:lnTo>
                <a:lnTo>
                  <a:pt x="247332" y="231495"/>
                </a:lnTo>
                <a:lnTo>
                  <a:pt x="265772" y="275170"/>
                </a:lnTo>
                <a:lnTo>
                  <a:pt x="294373" y="312191"/>
                </a:lnTo>
                <a:lnTo>
                  <a:pt x="331393" y="340791"/>
                </a:lnTo>
                <a:lnTo>
                  <a:pt x="375069" y="359232"/>
                </a:lnTo>
                <a:lnTo>
                  <a:pt x="423684" y="365760"/>
                </a:lnTo>
                <a:lnTo>
                  <a:pt x="472287" y="359232"/>
                </a:lnTo>
                <a:lnTo>
                  <a:pt x="515962" y="340791"/>
                </a:lnTo>
                <a:lnTo>
                  <a:pt x="552983" y="312191"/>
                </a:lnTo>
                <a:lnTo>
                  <a:pt x="581583" y="275170"/>
                </a:lnTo>
                <a:lnTo>
                  <a:pt x="600024" y="231495"/>
                </a:lnTo>
                <a:lnTo>
                  <a:pt x="606564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997964" y="2250947"/>
            <a:ext cx="6976872" cy="1719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593848" y="2196083"/>
            <a:ext cx="5983224" cy="170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057400" y="2285999"/>
            <a:ext cx="68580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99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999" y="0"/>
            <a:ext cx="443865" cy="6858000"/>
          </a:xfrm>
          <a:custGeom>
            <a:avLst/>
            <a:gdLst/>
            <a:ahLst/>
            <a:cxnLst/>
            <a:rect l="l" t="t" r="r" b="b"/>
            <a:pathLst>
              <a:path w="443865" h="6858000">
                <a:moveTo>
                  <a:pt x="0" y="6858000"/>
                </a:moveTo>
                <a:lnTo>
                  <a:pt x="443484" y="6858000"/>
                </a:lnTo>
                <a:lnTo>
                  <a:pt x="44348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5843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10" h="6858000">
                <a:moveTo>
                  <a:pt x="105156" y="0"/>
                </a:moveTo>
                <a:lnTo>
                  <a:pt x="0" y="0"/>
                </a:lnTo>
                <a:lnTo>
                  <a:pt x="0" y="6858000"/>
                </a:lnTo>
                <a:lnTo>
                  <a:pt x="105156" y="6858000"/>
                </a:lnTo>
                <a:lnTo>
                  <a:pt x="105156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2396" y="0"/>
            <a:ext cx="108585" cy="6858000"/>
          </a:xfrm>
          <a:custGeom>
            <a:avLst/>
            <a:gdLst/>
            <a:ahLst/>
            <a:cxnLst/>
            <a:rect l="l" t="t" r="r" b="b"/>
            <a:pathLst>
              <a:path w="108584" h="6858000">
                <a:moveTo>
                  <a:pt x="3048" y="0"/>
                </a:moveTo>
                <a:lnTo>
                  <a:pt x="0" y="0"/>
                </a:lnTo>
                <a:lnTo>
                  <a:pt x="0" y="6858000"/>
                </a:lnTo>
                <a:lnTo>
                  <a:pt x="3048" y="6858000"/>
                </a:lnTo>
                <a:lnTo>
                  <a:pt x="3048" y="0"/>
                </a:lnTo>
                <a:close/>
              </a:path>
              <a:path w="108584" h="6858000">
                <a:moveTo>
                  <a:pt x="108204" y="0"/>
                </a:moveTo>
                <a:lnTo>
                  <a:pt x="60960" y="0"/>
                </a:lnTo>
                <a:lnTo>
                  <a:pt x="60960" y="6858000"/>
                </a:lnTo>
                <a:lnTo>
                  <a:pt x="108204" y="6858000"/>
                </a:lnTo>
                <a:lnTo>
                  <a:pt x="108204" y="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90599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875" y="6858000"/>
                </a:lnTo>
                <a:lnTo>
                  <a:pt x="15087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41476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724" y="6858000"/>
                </a:lnTo>
                <a:lnTo>
                  <a:pt x="7772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5443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448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19" h="6858000">
                <a:moveTo>
                  <a:pt x="0" y="6857999"/>
                </a:moveTo>
                <a:lnTo>
                  <a:pt x="57912" y="6857999"/>
                </a:lnTo>
                <a:lnTo>
                  <a:pt x="5791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6679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295399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219199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7454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956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9600" y="3429000"/>
            <a:ext cx="1341120" cy="2078989"/>
          </a:xfrm>
          <a:custGeom>
            <a:avLst/>
            <a:gdLst/>
            <a:ahLst/>
            <a:cxnLst/>
            <a:rect l="l" t="t" r="r" b="b"/>
            <a:pathLst>
              <a:path w="1341120" h="2078989">
                <a:moveTo>
                  <a:pt x="1295400" y="647700"/>
                </a:moveTo>
                <a:lnTo>
                  <a:pt x="1293622" y="599363"/>
                </a:lnTo>
                <a:lnTo>
                  <a:pt x="1288376" y="551980"/>
                </a:lnTo>
                <a:lnTo>
                  <a:pt x="1279779" y="505701"/>
                </a:lnTo>
                <a:lnTo>
                  <a:pt x="1267968" y="460629"/>
                </a:lnTo>
                <a:lnTo>
                  <a:pt x="1253070" y="416890"/>
                </a:lnTo>
                <a:lnTo>
                  <a:pt x="1235202" y="374637"/>
                </a:lnTo>
                <a:lnTo>
                  <a:pt x="1214488" y="333959"/>
                </a:lnTo>
                <a:lnTo>
                  <a:pt x="1191056" y="295008"/>
                </a:lnTo>
                <a:lnTo>
                  <a:pt x="1165034" y="257898"/>
                </a:lnTo>
                <a:lnTo>
                  <a:pt x="1136535" y="222745"/>
                </a:lnTo>
                <a:lnTo>
                  <a:pt x="1105700" y="189699"/>
                </a:lnTo>
                <a:lnTo>
                  <a:pt x="1072654" y="158864"/>
                </a:lnTo>
                <a:lnTo>
                  <a:pt x="1037501" y="130365"/>
                </a:lnTo>
                <a:lnTo>
                  <a:pt x="1000391" y="104343"/>
                </a:lnTo>
                <a:lnTo>
                  <a:pt x="961440" y="80911"/>
                </a:lnTo>
                <a:lnTo>
                  <a:pt x="920762" y="60198"/>
                </a:lnTo>
                <a:lnTo>
                  <a:pt x="878509" y="42329"/>
                </a:lnTo>
                <a:lnTo>
                  <a:pt x="834771" y="27432"/>
                </a:lnTo>
                <a:lnTo>
                  <a:pt x="789698" y="15621"/>
                </a:lnTo>
                <a:lnTo>
                  <a:pt x="743419" y="7023"/>
                </a:lnTo>
                <a:lnTo>
                  <a:pt x="696036" y="1778"/>
                </a:lnTo>
                <a:lnTo>
                  <a:pt x="647700" y="0"/>
                </a:lnTo>
                <a:lnTo>
                  <a:pt x="599351" y="1778"/>
                </a:lnTo>
                <a:lnTo>
                  <a:pt x="551980" y="7023"/>
                </a:lnTo>
                <a:lnTo>
                  <a:pt x="505701" y="15621"/>
                </a:lnTo>
                <a:lnTo>
                  <a:pt x="460629" y="27432"/>
                </a:lnTo>
                <a:lnTo>
                  <a:pt x="416902" y="42329"/>
                </a:lnTo>
                <a:lnTo>
                  <a:pt x="374637" y="60198"/>
                </a:lnTo>
                <a:lnTo>
                  <a:pt x="333971" y="80911"/>
                </a:lnTo>
                <a:lnTo>
                  <a:pt x="295008" y="104343"/>
                </a:lnTo>
                <a:lnTo>
                  <a:pt x="257898" y="130365"/>
                </a:lnTo>
                <a:lnTo>
                  <a:pt x="222758" y="158864"/>
                </a:lnTo>
                <a:lnTo>
                  <a:pt x="189699" y="189699"/>
                </a:lnTo>
                <a:lnTo>
                  <a:pt x="158864" y="222745"/>
                </a:lnTo>
                <a:lnTo>
                  <a:pt x="130365" y="257898"/>
                </a:lnTo>
                <a:lnTo>
                  <a:pt x="104343" y="295008"/>
                </a:lnTo>
                <a:lnTo>
                  <a:pt x="80911" y="333959"/>
                </a:lnTo>
                <a:lnTo>
                  <a:pt x="60185" y="374637"/>
                </a:lnTo>
                <a:lnTo>
                  <a:pt x="42316" y="416890"/>
                </a:lnTo>
                <a:lnTo>
                  <a:pt x="27419" y="460629"/>
                </a:lnTo>
                <a:lnTo>
                  <a:pt x="15608" y="505701"/>
                </a:lnTo>
                <a:lnTo>
                  <a:pt x="7010" y="551980"/>
                </a:lnTo>
                <a:lnTo>
                  <a:pt x="1765" y="599363"/>
                </a:lnTo>
                <a:lnTo>
                  <a:pt x="0" y="647700"/>
                </a:lnTo>
                <a:lnTo>
                  <a:pt x="1765" y="696048"/>
                </a:lnTo>
                <a:lnTo>
                  <a:pt x="7010" y="743432"/>
                </a:lnTo>
                <a:lnTo>
                  <a:pt x="15608" y="789711"/>
                </a:lnTo>
                <a:lnTo>
                  <a:pt x="27419" y="834783"/>
                </a:lnTo>
                <a:lnTo>
                  <a:pt x="42316" y="878522"/>
                </a:lnTo>
                <a:lnTo>
                  <a:pt x="60185" y="920775"/>
                </a:lnTo>
                <a:lnTo>
                  <a:pt x="80911" y="961453"/>
                </a:lnTo>
                <a:lnTo>
                  <a:pt x="104343" y="1000404"/>
                </a:lnTo>
                <a:lnTo>
                  <a:pt x="130365" y="1037513"/>
                </a:lnTo>
                <a:lnTo>
                  <a:pt x="158864" y="1072667"/>
                </a:lnTo>
                <a:lnTo>
                  <a:pt x="189699" y="1105712"/>
                </a:lnTo>
                <a:lnTo>
                  <a:pt x="222758" y="1136548"/>
                </a:lnTo>
                <a:lnTo>
                  <a:pt x="257898" y="1165047"/>
                </a:lnTo>
                <a:lnTo>
                  <a:pt x="295008" y="1191069"/>
                </a:lnTo>
                <a:lnTo>
                  <a:pt x="333971" y="1214501"/>
                </a:lnTo>
                <a:lnTo>
                  <a:pt x="374637" y="1235214"/>
                </a:lnTo>
                <a:lnTo>
                  <a:pt x="416902" y="1253083"/>
                </a:lnTo>
                <a:lnTo>
                  <a:pt x="460629" y="1267980"/>
                </a:lnTo>
                <a:lnTo>
                  <a:pt x="505701" y="1279791"/>
                </a:lnTo>
                <a:lnTo>
                  <a:pt x="551980" y="1288389"/>
                </a:lnTo>
                <a:lnTo>
                  <a:pt x="599351" y="1293634"/>
                </a:lnTo>
                <a:lnTo>
                  <a:pt x="647700" y="1295400"/>
                </a:lnTo>
                <a:lnTo>
                  <a:pt x="696036" y="1293634"/>
                </a:lnTo>
                <a:lnTo>
                  <a:pt x="743419" y="1288389"/>
                </a:lnTo>
                <a:lnTo>
                  <a:pt x="789698" y="1279791"/>
                </a:lnTo>
                <a:lnTo>
                  <a:pt x="834771" y="1267980"/>
                </a:lnTo>
                <a:lnTo>
                  <a:pt x="878509" y="1253083"/>
                </a:lnTo>
                <a:lnTo>
                  <a:pt x="920762" y="1235214"/>
                </a:lnTo>
                <a:lnTo>
                  <a:pt x="961440" y="1214501"/>
                </a:lnTo>
                <a:lnTo>
                  <a:pt x="1000391" y="1191069"/>
                </a:lnTo>
                <a:lnTo>
                  <a:pt x="1037501" y="1165047"/>
                </a:lnTo>
                <a:lnTo>
                  <a:pt x="1072654" y="1136548"/>
                </a:lnTo>
                <a:lnTo>
                  <a:pt x="1105700" y="1105712"/>
                </a:lnTo>
                <a:lnTo>
                  <a:pt x="1136535" y="1072667"/>
                </a:lnTo>
                <a:lnTo>
                  <a:pt x="1165034" y="1037513"/>
                </a:lnTo>
                <a:lnTo>
                  <a:pt x="1191056" y="1000404"/>
                </a:lnTo>
                <a:lnTo>
                  <a:pt x="1214488" y="961453"/>
                </a:lnTo>
                <a:lnTo>
                  <a:pt x="1235202" y="920775"/>
                </a:lnTo>
                <a:lnTo>
                  <a:pt x="1253070" y="878522"/>
                </a:lnTo>
                <a:lnTo>
                  <a:pt x="1267968" y="834783"/>
                </a:lnTo>
                <a:lnTo>
                  <a:pt x="1279779" y="789711"/>
                </a:lnTo>
                <a:lnTo>
                  <a:pt x="1288376" y="743432"/>
                </a:lnTo>
                <a:lnTo>
                  <a:pt x="1293622" y="696048"/>
                </a:lnTo>
                <a:lnTo>
                  <a:pt x="1295400" y="647700"/>
                </a:lnTo>
                <a:close/>
              </a:path>
              <a:path w="1341120" h="2078989">
                <a:moveTo>
                  <a:pt x="1341120" y="1757934"/>
                </a:moveTo>
                <a:lnTo>
                  <a:pt x="1337640" y="1710537"/>
                </a:lnTo>
                <a:lnTo>
                  <a:pt x="1327531" y="1665287"/>
                </a:lnTo>
                <a:lnTo>
                  <a:pt x="1311300" y="1622704"/>
                </a:lnTo>
                <a:lnTo>
                  <a:pt x="1289431" y="1583258"/>
                </a:lnTo>
                <a:lnTo>
                  <a:pt x="1262418" y="1547469"/>
                </a:lnTo>
                <a:lnTo>
                  <a:pt x="1230782" y="1515833"/>
                </a:lnTo>
                <a:lnTo>
                  <a:pt x="1194993" y="1488821"/>
                </a:lnTo>
                <a:lnTo>
                  <a:pt x="1155547" y="1466951"/>
                </a:lnTo>
                <a:lnTo>
                  <a:pt x="1112964" y="1450721"/>
                </a:lnTo>
                <a:lnTo>
                  <a:pt x="1067714" y="1440611"/>
                </a:lnTo>
                <a:lnTo>
                  <a:pt x="1020318" y="1437132"/>
                </a:lnTo>
                <a:lnTo>
                  <a:pt x="972908" y="1440611"/>
                </a:lnTo>
                <a:lnTo>
                  <a:pt x="927658" y="1450721"/>
                </a:lnTo>
                <a:lnTo>
                  <a:pt x="885075" y="1466951"/>
                </a:lnTo>
                <a:lnTo>
                  <a:pt x="845629" y="1488821"/>
                </a:lnTo>
                <a:lnTo>
                  <a:pt x="809840" y="1515833"/>
                </a:lnTo>
                <a:lnTo>
                  <a:pt x="778205" y="1547469"/>
                </a:lnTo>
                <a:lnTo>
                  <a:pt x="751192" y="1583258"/>
                </a:lnTo>
                <a:lnTo>
                  <a:pt x="729322" y="1622704"/>
                </a:lnTo>
                <a:lnTo>
                  <a:pt x="713092" y="1665287"/>
                </a:lnTo>
                <a:lnTo>
                  <a:pt x="702983" y="1710537"/>
                </a:lnTo>
                <a:lnTo>
                  <a:pt x="699516" y="1757934"/>
                </a:lnTo>
                <a:lnTo>
                  <a:pt x="702983" y="1805343"/>
                </a:lnTo>
                <a:lnTo>
                  <a:pt x="713092" y="1850593"/>
                </a:lnTo>
                <a:lnTo>
                  <a:pt x="729322" y="1893176"/>
                </a:lnTo>
                <a:lnTo>
                  <a:pt x="751192" y="1932622"/>
                </a:lnTo>
                <a:lnTo>
                  <a:pt x="778205" y="1968411"/>
                </a:lnTo>
                <a:lnTo>
                  <a:pt x="809840" y="2000046"/>
                </a:lnTo>
                <a:lnTo>
                  <a:pt x="845629" y="2027059"/>
                </a:lnTo>
                <a:lnTo>
                  <a:pt x="885075" y="2048929"/>
                </a:lnTo>
                <a:lnTo>
                  <a:pt x="927658" y="2065159"/>
                </a:lnTo>
                <a:lnTo>
                  <a:pt x="972908" y="2075268"/>
                </a:lnTo>
                <a:lnTo>
                  <a:pt x="1020318" y="2078736"/>
                </a:lnTo>
                <a:lnTo>
                  <a:pt x="1067714" y="2075268"/>
                </a:lnTo>
                <a:lnTo>
                  <a:pt x="1112964" y="2065159"/>
                </a:lnTo>
                <a:lnTo>
                  <a:pt x="1155547" y="2048929"/>
                </a:lnTo>
                <a:lnTo>
                  <a:pt x="1194993" y="2027059"/>
                </a:lnTo>
                <a:lnTo>
                  <a:pt x="1230782" y="2000046"/>
                </a:lnTo>
                <a:lnTo>
                  <a:pt x="1262418" y="1968411"/>
                </a:lnTo>
                <a:lnTo>
                  <a:pt x="1289431" y="1932622"/>
                </a:lnTo>
                <a:lnTo>
                  <a:pt x="1311300" y="1893176"/>
                </a:lnTo>
                <a:lnTo>
                  <a:pt x="1327531" y="1850593"/>
                </a:lnTo>
                <a:lnTo>
                  <a:pt x="1337640" y="1805343"/>
                </a:lnTo>
                <a:lnTo>
                  <a:pt x="1341120" y="1757934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91183" y="5500115"/>
            <a:ext cx="137159" cy="1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64195" y="4495800"/>
            <a:ext cx="607060" cy="1567180"/>
          </a:xfrm>
          <a:custGeom>
            <a:avLst/>
            <a:gdLst/>
            <a:ahLst/>
            <a:cxnLst/>
            <a:rect l="l" t="t" r="r" b="b"/>
            <a:pathLst>
              <a:path w="607060" h="1567179">
                <a:moveTo>
                  <a:pt x="274332" y="1429512"/>
                </a:moveTo>
                <a:lnTo>
                  <a:pt x="267322" y="1386166"/>
                </a:lnTo>
                <a:lnTo>
                  <a:pt x="247840" y="1348511"/>
                </a:lnTo>
                <a:lnTo>
                  <a:pt x="218147" y="1318818"/>
                </a:lnTo>
                <a:lnTo>
                  <a:pt x="180492" y="1299349"/>
                </a:lnTo>
                <a:lnTo>
                  <a:pt x="137172" y="1292352"/>
                </a:lnTo>
                <a:lnTo>
                  <a:pt x="93840" y="1299349"/>
                </a:lnTo>
                <a:lnTo>
                  <a:pt x="56184" y="1318818"/>
                </a:lnTo>
                <a:lnTo>
                  <a:pt x="26492" y="1348511"/>
                </a:lnTo>
                <a:lnTo>
                  <a:pt x="7010" y="1386166"/>
                </a:lnTo>
                <a:lnTo>
                  <a:pt x="0" y="1429512"/>
                </a:lnTo>
                <a:lnTo>
                  <a:pt x="7010" y="1472869"/>
                </a:lnTo>
                <a:lnTo>
                  <a:pt x="26492" y="1510525"/>
                </a:lnTo>
                <a:lnTo>
                  <a:pt x="56184" y="1540217"/>
                </a:lnTo>
                <a:lnTo>
                  <a:pt x="93840" y="1559687"/>
                </a:lnTo>
                <a:lnTo>
                  <a:pt x="137172" y="1566672"/>
                </a:lnTo>
                <a:lnTo>
                  <a:pt x="180492" y="1559687"/>
                </a:lnTo>
                <a:lnTo>
                  <a:pt x="218147" y="1540217"/>
                </a:lnTo>
                <a:lnTo>
                  <a:pt x="247840" y="1510525"/>
                </a:lnTo>
                <a:lnTo>
                  <a:pt x="267322" y="1472869"/>
                </a:lnTo>
                <a:lnTo>
                  <a:pt x="274332" y="1429512"/>
                </a:lnTo>
                <a:close/>
              </a:path>
              <a:path w="607060" h="1567179">
                <a:moveTo>
                  <a:pt x="606564" y="182880"/>
                </a:moveTo>
                <a:lnTo>
                  <a:pt x="600024" y="134277"/>
                </a:lnTo>
                <a:lnTo>
                  <a:pt x="581583" y="90601"/>
                </a:lnTo>
                <a:lnTo>
                  <a:pt x="552983" y="53581"/>
                </a:lnTo>
                <a:lnTo>
                  <a:pt x="515962" y="24980"/>
                </a:lnTo>
                <a:lnTo>
                  <a:pt x="472287" y="6540"/>
                </a:lnTo>
                <a:lnTo>
                  <a:pt x="423684" y="0"/>
                </a:lnTo>
                <a:lnTo>
                  <a:pt x="375069" y="6540"/>
                </a:lnTo>
                <a:lnTo>
                  <a:pt x="331393" y="24980"/>
                </a:lnTo>
                <a:lnTo>
                  <a:pt x="294373" y="53581"/>
                </a:lnTo>
                <a:lnTo>
                  <a:pt x="265772" y="90601"/>
                </a:lnTo>
                <a:lnTo>
                  <a:pt x="247332" y="134277"/>
                </a:lnTo>
                <a:lnTo>
                  <a:pt x="240804" y="182880"/>
                </a:lnTo>
                <a:lnTo>
                  <a:pt x="247332" y="231495"/>
                </a:lnTo>
                <a:lnTo>
                  <a:pt x="265772" y="275170"/>
                </a:lnTo>
                <a:lnTo>
                  <a:pt x="294373" y="312191"/>
                </a:lnTo>
                <a:lnTo>
                  <a:pt x="331393" y="340791"/>
                </a:lnTo>
                <a:lnTo>
                  <a:pt x="375069" y="359232"/>
                </a:lnTo>
                <a:lnTo>
                  <a:pt x="423684" y="365760"/>
                </a:lnTo>
                <a:lnTo>
                  <a:pt x="472287" y="359232"/>
                </a:lnTo>
                <a:lnTo>
                  <a:pt x="515962" y="340791"/>
                </a:lnTo>
                <a:lnTo>
                  <a:pt x="552983" y="312191"/>
                </a:lnTo>
                <a:lnTo>
                  <a:pt x="581583" y="275170"/>
                </a:lnTo>
                <a:lnTo>
                  <a:pt x="600024" y="231495"/>
                </a:lnTo>
                <a:lnTo>
                  <a:pt x="606564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06679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7999"/>
                </a:lnTo>
              </a:path>
            </a:pathLst>
          </a:custGeom>
          <a:ln w="57912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084564" y="0"/>
            <a:ext cx="58419" cy="6858000"/>
          </a:xfrm>
          <a:custGeom>
            <a:avLst/>
            <a:gdLst/>
            <a:ahLst/>
            <a:cxnLst/>
            <a:rect l="l" t="t" r="r" b="b"/>
            <a:pathLst>
              <a:path w="58420" h="6858000">
                <a:moveTo>
                  <a:pt x="11557" y="0"/>
                </a:moveTo>
                <a:lnTo>
                  <a:pt x="0" y="0"/>
                </a:lnTo>
                <a:lnTo>
                  <a:pt x="0" y="6858000"/>
                </a:lnTo>
                <a:lnTo>
                  <a:pt x="11557" y="6858000"/>
                </a:lnTo>
                <a:lnTo>
                  <a:pt x="11557" y="0"/>
                </a:lnTo>
                <a:close/>
              </a:path>
              <a:path w="58420" h="6858000">
                <a:moveTo>
                  <a:pt x="57912" y="0"/>
                </a:moveTo>
                <a:lnTo>
                  <a:pt x="23114" y="0"/>
                </a:lnTo>
                <a:lnTo>
                  <a:pt x="23114" y="6858000"/>
                </a:lnTo>
                <a:lnTo>
                  <a:pt x="57912" y="6858000"/>
                </a:lnTo>
                <a:lnTo>
                  <a:pt x="57912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303" y="211581"/>
            <a:ext cx="783539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9966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620" y="2298319"/>
            <a:ext cx="7842758" cy="330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65F6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2286000"/>
            <a:ext cx="6858000" cy="1600200"/>
          </a:xfrm>
          <a:prstGeom prst="rect">
            <a:avLst/>
          </a:prstGeom>
          <a:ln w="12192">
            <a:solidFill>
              <a:srgbClr val="FF6903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803910" marR="795020" algn="ctr">
              <a:lnSpc>
                <a:spcPct val="100000"/>
              </a:lnSpc>
              <a:spcBef>
                <a:spcPts val="290"/>
              </a:spcBef>
            </a:pPr>
            <a:r>
              <a:rPr u="none" spc="-5" dirty="0">
                <a:solidFill>
                  <a:srgbClr val="565F6C"/>
                </a:solidFill>
              </a:rPr>
              <a:t>ORGANS OF IMMUNE</a:t>
            </a:r>
            <a:r>
              <a:rPr u="none" spc="-20" dirty="0">
                <a:solidFill>
                  <a:srgbClr val="565F6C"/>
                </a:solidFill>
              </a:rPr>
              <a:t> </a:t>
            </a:r>
            <a:r>
              <a:rPr u="none" spc="-10" dirty="0">
                <a:solidFill>
                  <a:srgbClr val="565F6C"/>
                </a:solidFill>
              </a:rPr>
              <a:t>SYSTEM  </a:t>
            </a:r>
            <a:r>
              <a:rPr u="none" spc="-25" dirty="0">
                <a:solidFill>
                  <a:srgbClr val="565F6C"/>
                </a:solidFill>
              </a:rPr>
              <a:t>PRIMARY </a:t>
            </a:r>
            <a:r>
              <a:rPr u="none" spc="-5" dirty="0">
                <a:solidFill>
                  <a:srgbClr val="565F6C"/>
                </a:solidFill>
              </a:rPr>
              <a:t>AND </a:t>
            </a:r>
            <a:r>
              <a:rPr u="none" spc="-20" dirty="0">
                <a:solidFill>
                  <a:srgbClr val="565F6C"/>
                </a:solidFill>
              </a:rPr>
              <a:t>SECONDARY  </a:t>
            </a:r>
            <a:r>
              <a:rPr u="none" spc="-40" dirty="0">
                <a:solidFill>
                  <a:srgbClr val="565F6C"/>
                </a:solidFill>
              </a:rPr>
              <a:t>LYMPHOID</a:t>
            </a:r>
            <a:r>
              <a:rPr u="none" spc="5" dirty="0">
                <a:solidFill>
                  <a:srgbClr val="565F6C"/>
                </a:solidFill>
              </a:rPr>
              <a:t> </a:t>
            </a:r>
            <a:r>
              <a:rPr u="none" spc="-5" dirty="0">
                <a:solidFill>
                  <a:srgbClr val="565F6C"/>
                </a:solidFill>
              </a:rPr>
              <a:t>ORGANS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8200" y="5486400"/>
            <a:ext cx="4331763" cy="1200329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Chinnadurai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Assistant Professor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Periyar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Government Arts College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Cuddalore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– 607001.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614" y="257302"/>
            <a:ext cx="2597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60" dirty="0">
                <a:solidFill>
                  <a:srgbClr val="FA7C80"/>
                </a:solidFill>
                <a:uFill>
                  <a:solidFill>
                    <a:srgbClr val="FA7C80"/>
                  </a:solidFill>
                </a:uFill>
              </a:rPr>
              <a:t>LYMPH </a:t>
            </a:r>
            <a:r>
              <a:rPr u="heavy" spc="-5" dirty="0">
                <a:solidFill>
                  <a:srgbClr val="FA7C80"/>
                </a:solidFill>
                <a:uFill>
                  <a:solidFill>
                    <a:srgbClr val="FA7C80"/>
                  </a:solidFill>
                </a:uFill>
              </a:rPr>
              <a:t>NODES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789178"/>
            <a:ext cx="6471920" cy="508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90700">
              <a:lnSpc>
                <a:spcPct val="127800"/>
              </a:lnSpc>
              <a:spcBef>
                <a:spcPts val="100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Solid encapsulated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bean shaped structure.  Seen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Armpits,</a:t>
            </a:r>
            <a:r>
              <a:rPr sz="1800" b="1" spc="-2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Mesenteries.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Network packed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lymphocytes, macrophages, dendritic  cells.</a:t>
            </a:r>
            <a:endParaRPr sz="1800">
              <a:latin typeface="Arial"/>
              <a:cs typeface="Arial"/>
            </a:endParaRPr>
          </a:p>
          <a:p>
            <a:pPr marL="329565" marR="2996565" indent="-317500">
              <a:lnSpc>
                <a:spcPct val="127800"/>
              </a:lnSpc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Three concentric regions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:-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Cortex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Para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cortex,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Medulla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CORTEX</a:t>
            </a:r>
            <a:r>
              <a:rPr sz="2000" b="1" spc="-15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:-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latin typeface="Arial"/>
                <a:cs typeface="Arial"/>
              </a:rPr>
              <a:t>Outer </a:t>
            </a:r>
            <a:r>
              <a:rPr sz="1800" b="1" spc="-5" dirty="0">
                <a:latin typeface="Arial"/>
                <a:cs typeface="Arial"/>
              </a:rPr>
              <a:t>most layer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tabLst>
                <a:tab pos="1158875" algn="l"/>
                <a:tab pos="2783840" algn="l"/>
                <a:tab pos="4374515" algn="l"/>
                <a:tab pos="5493385" algn="l"/>
              </a:tabLst>
            </a:pPr>
            <a:r>
              <a:rPr sz="1800" b="1" spc="-5" dirty="0">
                <a:latin typeface="Arial"/>
                <a:cs typeface="Arial"/>
              </a:rPr>
              <a:t>Contains	l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mph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30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te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,	m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spc="-5" dirty="0">
                <a:latin typeface="Arial"/>
                <a:cs typeface="Arial"/>
              </a:rPr>
              <a:t>rop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ag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,	</a:t>
            </a:r>
            <a:r>
              <a:rPr sz="1800" b="1" spc="-1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20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lar</a:t>
            </a:r>
            <a:r>
              <a:rPr sz="1800" b="1" dirty="0">
                <a:latin typeface="Arial"/>
                <a:cs typeface="Arial"/>
              </a:rPr>
              <a:t>	de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drit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5" dirty="0">
                <a:latin typeface="Arial"/>
                <a:cs typeface="Arial"/>
              </a:rPr>
              <a:t>c  cells arranged in primary</a:t>
            </a:r>
            <a:r>
              <a:rPr sz="1800" b="1" dirty="0">
                <a:latin typeface="Arial"/>
                <a:cs typeface="Arial"/>
              </a:rPr>
              <a:t> follicle</a:t>
            </a:r>
            <a:endParaRPr sz="1800">
              <a:latin typeface="Arial"/>
              <a:cs typeface="Arial"/>
            </a:endParaRPr>
          </a:p>
          <a:p>
            <a:pPr marL="12700" marR="5080" indent="255904">
              <a:lnSpc>
                <a:spcPct val="100000"/>
              </a:lnSpc>
              <a:spcBef>
                <a:spcPts val="600"/>
              </a:spcBef>
            </a:pPr>
            <a:r>
              <a:rPr sz="1800" b="1" spc="-15" dirty="0">
                <a:latin typeface="Arial"/>
                <a:cs typeface="Arial"/>
              </a:rPr>
              <a:t>Lymphoid </a:t>
            </a:r>
            <a:r>
              <a:rPr sz="1800" b="1" spc="-5" dirty="0">
                <a:latin typeface="Arial"/>
                <a:cs typeface="Arial"/>
              </a:rPr>
              <a:t>tissues </a:t>
            </a:r>
            <a:r>
              <a:rPr sz="1800" b="1" dirty="0">
                <a:latin typeface="Arial"/>
                <a:cs typeface="Arial"/>
              </a:rPr>
              <a:t>organized into </a:t>
            </a:r>
            <a:r>
              <a:rPr sz="1800" b="1" spc="-5" dirty="0">
                <a:latin typeface="Arial"/>
                <a:cs typeface="Arial"/>
              </a:rPr>
              <a:t>structures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lymphoid  </a:t>
            </a:r>
            <a:r>
              <a:rPr sz="1800" b="1" dirty="0">
                <a:latin typeface="Arial"/>
                <a:cs typeface="Arial"/>
              </a:rPr>
              <a:t>follicle.</a:t>
            </a:r>
            <a:endParaRPr sz="1800">
              <a:latin typeface="Arial"/>
              <a:cs typeface="Arial"/>
            </a:endParaRPr>
          </a:p>
          <a:p>
            <a:pPr marL="12700" marR="183515" indent="254000">
              <a:lnSpc>
                <a:spcPct val="127800"/>
              </a:lnSpc>
            </a:pPr>
            <a:r>
              <a:rPr sz="1800" b="1" spc="-15" dirty="0">
                <a:latin typeface="Arial"/>
                <a:cs typeface="Arial"/>
              </a:rPr>
              <a:t>Lymphoid </a:t>
            </a:r>
            <a:r>
              <a:rPr sz="1800" b="1" dirty="0">
                <a:latin typeface="Arial"/>
                <a:cs typeface="Arial"/>
              </a:rPr>
              <a:t>follicle </a:t>
            </a:r>
            <a:r>
              <a:rPr sz="1800" b="1" spc="-10" dirty="0">
                <a:latin typeface="Arial"/>
                <a:cs typeface="Arial"/>
              </a:rPr>
              <a:t>activated </a:t>
            </a:r>
            <a:r>
              <a:rPr sz="1800" b="1" spc="-5" dirty="0">
                <a:latin typeface="Arial"/>
                <a:cs typeface="Arial"/>
              </a:rPr>
              <a:t>by </a:t>
            </a:r>
            <a:r>
              <a:rPr sz="1800" b="1" dirty="0">
                <a:latin typeface="Arial"/>
                <a:cs typeface="Arial"/>
              </a:rPr>
              <a:t>antigen – primary follicle  [ Follicular </a:t>
            </a:r>
            <a:r>
              <a:rPr sz="1800" b="1" spc="-5" dirty="0">
                <a:latin typeface="Arial"/>
                <a:cs typeface="Arial"/>
              </a:rPr>
              <a:t>Dendritic Cell, Resting B Cell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0007" y="4636008"/>
            <a:ext cx="254635" cy="178435"/>
            <a:chOff x="2350007" y="4636008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362961" y="46489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961" y="46489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0007" y="5245608"/>
            <a:ext cx="254635" cy="178435"/>
            <a:chOff x="2350007" y="5245608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362961" y="5258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2961" y="5258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179070"/>
            <a:ext cx="6471920" cy="4217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Primary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follicle 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develop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secondary</a:t>
            </a:r>
            <a:r>
              <a:rPr sz="1800" b="1" spc="3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follicle.</a:t>
            </a:r>
            <a:endParaRPr sz="1800">
              <a:latin typeface="Arial"/>
              <a:cs typeface="Arial"/>
            </a:endParaRPr>
          </a:p>
          <a:p>
            <a:pPr marL="12700" marR="5080" indent="254000">
              <a:lnSpc>
                <a:spcPct val="100000"/>
              </a:lnSpc>
              <a:spcBef>
                <a:spcPts val="600"/>
              </a:spcBef>
              <a:tabLst>
                <a:tab pos="597535" algn="l"/>
                <a:tab pos="2196465" algn="l"/>
              </a:tabLst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	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children</a:t>
            </a:r>
            <a:r>
              <a:rPr sz="1800" b="1" spc="47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565F6C"/>
                </a:solidFill>
                <a:latin typeface="Arial"/>
                <a:cs typeface="Arial"/>
              </a:rPr>
              <a:t>with	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 cell deficiency cortex lack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primary 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follicles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and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germinal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centers.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B32C16"/>
                </a:solidFill>
                <a:latin typeface="Arial"/>
                <a:cs typeface="Arial"/>
              </a:rPr>
              <a:t>PARACORTEX</a:t>
            </a:r>
            <a:r>
              <a:rPr sz="2000" b="1" spc="-20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:-</a:t>
            </a:r>
            <a:endParaRPr sz="2000">
              <a:latin typeface="Arial"/>
              <a:cs typeface="Arial"/>
            </a:endParaRPr>
          </a:p>
          <a:p>
            <a:pPr marL="139065" marR="1330960">
              <a:lnSpc>
                <a:spcPct val="1278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[ T </a:t>
            </a:r>
            <a:r>
              <a:rPr sz="1800" b="1" spc="-5" dirty="0">
                <a:latin typeface="Arial"/>
                <a:cs typeface="Arial"/>
              </a:rPr>
              <a:t>lymphocytes, </a:t>
            </a:r>
            <a:r>
              <a:rPr sz="1800" b="1" dirty="0">
                <a:latin typeface="Arial"/>
                <a:cs typeface="Arial"/>
              </a:rPr>
              <a:t>interdigiting dendritic </a:t>
            </a:r>
            <a:r>
              <a:rPr sz="1800" b="1" spc="-5" dirty="0">
                <a:latin typeface="Arial"/>
                <a:cs typeface="Arial"/>
              </a:rPr>
              <a:t>cells ].  Thymus </a:t>
            </a:r>
            <a:r>
              <a:rPr sz="1800" b="1" dirty="0">
                <a:latin typeface="Arial"/>
                <a:cs typeface="Arial"/>
              </a:rPr>
              <a:t>dependent </a:t>
            </a:r>
            <a:r>
              <a:rPr sz="1800" b="1" spc="-5" dirty="0">
                <a:latin typeface="Arial"/>
                <a:cs typeface="Arial"/>
              </a:rPr>
              <a:t>area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Para cortex  Thymus </a:t>
            </a:r>
            <a:r>
              <a:rPr sz="1800" b="1" dirty="0">
                <a:latin typeface="Arial"/>
                <a:cs typeface="Arial"/>
              </a:rPr>
              <a:t>independent </a:t>
            </a:r>
            <a:r>
              <a:rPr sz="1800" b="1" spc="-5" dirty="0">
                <a:latin typeface="Arial"/>
                <a:cs typeface="Arial"/>
              </a:rPr>
              <a:t>area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Cortex</a:t>
            </a:r>
            <a:endParaRPr sz="18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Class </a:t>
            </a:r>
            <a:r>
              <a:rPr sz="1800" b="1" dirty="0">
                <a:latin typeface="Arial"/>
                <a:cs typeface="Arial"/>
              </a:rPr>
              <a:t>II </a:t>
            </a:r>
            <a:r>
              <a:rPr sz="1800" b="1" spc="-5" dirty="0">
                <a:latin typeface="Arial"/>
                <a:cs typeface="Arial"/>
              </a:rPr>
              <a:t>MHC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MEDULLA</a:t>
            </a:r>
            <a:r>
              <a:rPr sz="2000" b="1" spc="-85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:-</a:t>
            </a:r>
            <a:endParaRPr sz="200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latin typeface="Arial"/>
                <a:cs typeface="Arial"/>
              </a:rPr>
              <a:t>Inner </a:t>
            </a:r>
            <a:r>
              <a:rPr sz="1800" b="1" spc="-5" dirty="0">
                <a:latin typeface="Arial"/>
                <a:cs typeface="Arial"/>
              </a:rPr>
              <a:t>most layer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0007" y="368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0007" y="673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685800"/>
            <a:ext cx="6598023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366" y="331419"/>
            <a:ext cx="4251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none" spc="-10" dirty="0">
                <a:solidFill>
                  <a:srgbClr val="000000"/>
                </a:solidFill>
              </a:rPr>
              <a:t>Antigen </a:t>
            </a:r>
            <a:r>
              <a:rPr sz="1800" u="none" spc="-5" dirty="0">
                <a:solidFill>
                  <a:srgbClr val="000000"/>
                </a:solidFill>
              </a:rPr>
              <a:t>reaches regional </a:t>
            </a:r>
            <a:r>
              <a:rPr sz="1800" u="none" dirty="0">
                <a:solidFill>
                  <a:srgbClr val="000000"/>
                </a:solidFill>
              </a:rPr>
              <a:t>node</a:t>
            </a:r>
            <a:r>
              <a:rPr sz="1800" u="none" spc="10" dirty="0">
                <a:solidFill>
                  <a:srgbClr val="000000"/>
                </a:solidFill>
              </a:rPr>
              <a:t> </a:t>
            </a:r>
            <a:r>
              <a:rPr sz="1800" u="none" spc="-5" dirty="0">
                <a:solidFill>
                  <a:srgbClr val="000000"/>
                </a:solidFill>
              </a:rPr>
              <a:t>(lymph)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745994" y="1033017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is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trapped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994" y="1734058"/>
            <a:ext cx="4477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100"/>
              </a:spcBef>
              <a:tabLst>
                <a:tab pos="1096010" algn="l"/>
                <a:tab pos="1381125" algn="l"/>
                <a:tab pos="2056130" algn="l"/>
                <a:tab pos="3330575" algn="l"/>
                <a:tab pos="3616960" algn="l"/>
              </a:tabLst>
            </a:pPr>
            <a:r>
              <a:rPr sz="1800" b="1" spc="-5" dirty="0">
                <a:latin typeface="Arial"/>
                <a:cs typeface="Arial"/>
              </a:rPr>
              <a:t>Class	</a:t>
            </a:r>
            <a:r>
              <a:rPr sz="1800" b="1" dirty="0">
                <a:latin typeface="Arial"/>
                <a:cs typeface="Arial"/>
              </a:rPr>
              <a:t>II	</a:t>
            </a:r>
            <a:r>
              <a:rPr sz="1800" b="1" spc="-10" dirty="0">
                <a:latin typeface="Arial"/>
                <a:cs typeface="Arial"/>
              </a:rPr>
              <a:t>MHC	</a:t>
            </a:r>
            <a:r>
              <a:rPr sz="1800" b="1" spc="-5" dirty="0">
                <a:latin typeface="Arial"/>
                <a:cs typeface="Arial"/>
              </a:rPr>
              <a:t>molecules	</a:t>
            </a:r>
            <a:r>
              <a:rPr sz="1800" b="1" dirty="0">
                <a:latin typeface="Arial"/>
                <a:cs typeface="Arial"/>
              </a:rPr>
              <a:t>–	</a:t>
            </a:r>
            <a:r>
              <a:rPr sz="1800" b="1" spc="-10" dirty="0">
                <a:latin typeface="Arial"/>
                <a:cs typeface="Arial"/>
              </a:rPr>
              <a:t>Antigen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dendritic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74205" y="1734058"/>
            <a:ext cx="1936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320" algn="l"/>
              </a:tabLst>
            </a:pPr>
            <a:r>
              <a:rPr sz="1800" b="1" dirty="0">
                <a:latin typeface="Arial"/>
                <a:cs typeface="Arial"/>
              </a:rPr>
              <a:t>(	</a:t>
            </a:r>
            <a:r>
              <a:rPr sz="1800" b="1" spc="-5" dirty="0">
                <a:latin typeface="Arial"/>
                <a:cs typeface="Arial"/>
              </a:rPr>
              <a:t>interdigitating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9501" y="2709798"/>
            <a:ext cx="6220460" cy="310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Resulting </a:t>
            </a:r>
            <a:r>
              <a:rPr sz="1800" b="1" spc="-10" dirty="0">
                <a:latin typeface="Arial"/>
                <a:cs typeface="Arial"/>
              </a:rPr>
              <a:t>activation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400" b="1" spc="5" dirty="0">
                <a:latin typeface="Arial"/>
                <a:cs typeface="Arial"/>
              </a:rPr>
              <a:t>H</a:t>
            </a:r>
            <a:r>
              <a:rPr sz="1400" b="1" spc="1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129539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Activation </a:t>
            </a:r>
            <a:r>
              <a:rPr sz="1800" b="1" dirty="0">
                <a:latin typeface="Arial"/>
                <a:cs typeface="Arial"/>
              </a:rPr>
              <a:t>of B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74930" marR="5080">
              <a:lnSpc>
                <a:spcPct val="127800"/>
              </a:lnSpc>
              <a:tabLst>
                <a:tab pos="367030" algn="l"/>
              </a:tabLst>
            </a:pPr>
            <a:r>
              <a:rPr sz="1800" b="1" dirty="0">
                <a:latin typeface="Arial"/>
                <a:cs typeface="Arial"/>
              </a:rPr>
              <a:t>Initial </a:t>
            </a:r>
            <a:r>
              <a:rPr sz="1800" b="1" spc="-10" dirty="0">
                <a:latin typeface="Arial"/>
                <a:cs typeface="Arial"/>
              </a:rPr>
              <a:t>activation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B cells take place </a:t>
            </a:r>
            <a:r>
              <a:rPr sz="1800" b="1" spc="5" dirty="0">
                <a:latin typeface="Arial"/>
                <a:cs typeface="Arial"/>
              </a:rPr>
              <a:t>within </a:t>
            </a:r>
            <a:r>
              <a:rPr sz="1800" b="1" spc="-5" dirty="0">
                <a:latin typeface="Arial"/>
                <a:cs typeface="Arial"/>
              </a:rPr>
              <a:t>Para cortex.  B	cells differentiate </a:t>
            </a:r>
            <a:r>
              <a:rPr sz="1800" b="1" dirty="0">
                <a:latin typeface="Arial"/>
                <a:cs typeface="Arial"/>
              </a:rPr>
              <a:t>into </a:t>
            </a:r>
            <a:r>
              <a:rPr sz="1800" b="1" spc="-5" dirty="0">
                <a:latin typeface="Arial"/>
                <a:cs typeface="Arial"/>
              </a:rPr>
              <a:t>plasma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cell.</a:t>
            </a:r>
            <a:endParaRPr sz="1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Secreting</a:t>
            </a:r>
            <a:r>
              <a:rPr sz="1800" b="1" dirty="0">
                <a:latin typeface="Arial"/>
                <a:cs typeface="Arial"/>
              </a:rPr>
              <a:t> IgG.</a:t>
            </a:r>
            <a:endParaRPr sz="1800">
              <a:latin typeface="Arial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latin typeface="Arial"/>
                <a:cs typeface="Arial"/>
              </a:rPr>
              <a:t>Secondary </a:t>
            </a:r>
            <a:r>
              <a:rPr sz="1800" b="1" dirty="0">
                <a:latin typeface="Arial"/>
                <a:cs typeface="Arial"/>
              </a:rPr>
              <a:t>follicle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develop.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( Follicular dendritic </a:t>
            </a:r>
            <a:r>
              <a:rPr sz="1800" b="1" spc="-5" dirty="0">
                <a:latin typeface="Arial"/>
                <a:cs typeface="Arial"/>
              </a:rPr>
              <a:t>cell, B cell, </a:t>
            </a:r>
            <a:r>
              <a:rPr sz="1800" b="1" spc="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H </a:t>
            </a:r>
            <a:r>
              <a:rPr sz="1800" b="1" spc="-5" dirty="0">
                <a:latin typeface="Arial"/>
                <a:cs typeface="Arial"/>
              </a:rPr>
              <a:t>cell</a:t>
            </a:r>
            <a:r>
              <a:rPr sz="1800" b="1" spc="-2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26207" y="4450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6207" y="1130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6207" y="18166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0007" y="47884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0007" y="41788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207" y="34930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6207" y="28072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589020" y="574548"/>
            <a:ext cx="289560" cy="579120"/>
            <a:chOff x="3589020" y="574548"/>
            <a:chExt cx="289560" cy="579120"/>
          </a:xfrm>
        </p:grpSpPr>
        <p:sp>
          <p:nvSpPr>
            <p:cNvPr id="15" name="object 15"/>
            <p:cNvSpPr/>
            <p:nvPr/>
          </p:nvSpPr>
          <p:spPr>
            <a:xfrm>
              <a:off x="3589020" y="574548"/>
              <a:ext cx="28956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7600" y="609600"/>
              <a:ext cx="1524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7600" y="609600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89020" y="2936748"/>
            <a:ext cx="289560" cy="579120"/>
            <a:chOff x="3589020" y="2936748"/>
            <a:chExt cx="289560" cy="579120"/>
          </a:xfrm>
        </p:grpSpPr>
        <p:sp>
          <p:nvSpPr>
            <p:cNvPr id="19" name="object 19"/>
            <p:cNvSpPr/>
            <p:nvPr/>
          </p:nvSpPr>
          <p:spPr>
            <a:xfrm>
              <a:off x="3589020" y="2936748"/>
              <a:ext cx="28956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57600" y="2971800"/>
              <a:ext cx="1524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57600" y="2971800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589020" y="2250948"/>
            <a:ext cx="289560" cy="579120"/>
            <a:chOff x="3589020" y="2250948"/>
            <a:chExt cx="289560" cy="579120"/>
          </a:xfrm>
        </p:grpSpPr>
        <p:sp>
          <p:nvSpPr>
            <p:cNvPr id="23" name="object 23"/>
            <p:cNvSpPr/>
            <p:nvPr/>
          </p:nvSpPr>
          <p:spPr>
            <a:xfrm>
              <a:off x="3589020" y="2250948"/>
              <a:ext cx="28956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57600" y="2286000"/>
              <a:ext cx="1524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57600" y="2286000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3589020" y="1260347"/>
            <a:ext cx="289560" cy="579120"/>
            <a:chOff x="3589020" y="1260347"/>
            <a:chExt cx="289560" cy="579120"/>
          </a:xfrm>
        </p:grpSpPr>
        <p:sp>
          <p:nvSpPr>
            <p:cNvPr id="27" name="object 27"/>
            <p:cNvSpPr/>
            <p:nvPr/>
          </p:nvSpPr>
          <p:spPr>
            <a:xfrm>
              <a:off x="3589020" y="1260347"/>
              <a:ext cx="289560" cy="5791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57600" y="1295399"/>
              <a:ext cx="1524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57600" y="1295399"/>
              <a:ext cx="152400" cy="457200"/>
            </a:xfrm>
            <a:custGeom>
              <a:avLst/>
              <a:gdLst/>
              <a:ahLst/>
              <a:cxnLst/>
              <a:rect l="l" t="t" r="r" b="b"/>
              <a:pathLst>
                <a:path w="152400" h="457200">
                  <a:moveTo>
                    <a:pt x="0" y="381000"/>
                  </a:moveTo>
                  <a:lnTo>
                    <a:pt x="38100" y="3810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381000"/>
                  </a:lnTo>
                  <a:lnTo>
                    <a:pt x="152400" y="381000"/>
                  </a:lnTo>
                  <a:lnTo>
                    <a:pt x="76200" y="4572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2350007" y="51694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50007" y="55504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6940" y="180543"/>
            <a:ext cx="144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15" dirty="0">
                <a:solidFill>
                  <a:srgbClr val="990099"/>
                </a:solidFill>
                <a:uFill>
                  <a:solidFill>
                    <a:srgbClr val="990099"/>
                  </a:solidFill>
                </a:uFill>
              </a:rPr>
              <a:t>SPLEEN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636778"/>
            <a:ext cx="6348730" cy="5528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latin typeface="Arial"/>
                <a:cs typeface="Arial"/>
              </a:rPr>
              <a:t>Bean shaped</a:t>
            </a:r>
            <a:r>
              <a:rPr sz="1800" b="1" dirty="0">
                <a:latin typeface="Arial"/>
                <a:cs typeface="Arial"/>
              </a:rPr>
              <a:t> organ.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Left side of </a:t>
            </a:r>
            <a:r>
              <a:rPr sz="1800" b="1" dirty="0">
                <a:latin typeface="Arial"/>
                <a:cs typeface="Arial"/>
              </a:rPr>
              <a:t>abdominal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cavity.</a:t>
            </a:r>
            <a:endParaRPr sz="1800">
              <a:latin typeface="Arial"/>
              <a:cs typeface="Arial"/>
            </a:endParaRPr>
          </a:p>
          <a:p>
            <a:pPr marL="12700" marR="93980" indent="2540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Specializes </a:t>
            </a:r>
            <a:r>
              <a:rPr sz="1800" b="1" dirty="0">
                <a:latin typeface="Arial"/>
                <a:cs typeface="Arial"/>
              </a:rPr>
              <a:t>in filtering blood and </a:t>
            </a:r>
            <a:r>
              <a:rPr sz="1800" b="1" spc="-5" dirty="0">
                <a:latin typeface="Arial"/>
                <a:cs typeface="Arial"/>
              </a:rPr>
              <a:t>trapping </a:t>
            </a:r>
            <a:r>
              <a:rPr sz="1800" b="1" dirty="0">
                <a:latin typeface="Arial"/>
                <a:cs typeface="Arial"/>
              </a:rPr>
              <a:t>blood borne  </a:t>
            </a:r>
            <a:r>
              <a:rPr sz="1800" b="1" spc="-5" dirty="0">
                <a:latin typeface="Arial"/>
                <a:cs typeface="Arial"/>
              </a:rPr>
              <a:t>antigens.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Blood borne antigens, </a:t>
            </a:r>
            <a:r>
              <a:rPr sz="1800" b="1" spc="-5" dirty="0">
                <a:latin typeface="Arial"/>
                <a:cs typeface="Arial"/>
              </a:rPr>
              <a:t>lymphocytes </a:t>
            </a:r>
            <a:r>
              <a:rPr sz="1800" b="1" dirty="0">
                <a:latin typeface="Arial"/>
                <a:cs typeface="Arial"/>
              </a:rPr>
              <a:t>into </a:t>
            </a:r>
            <a:r>
              <a:rPr sz="1800" b="1" spc="-5" dirty="0">
                <a:latin typeface="Arial"/>
                <a:cs typeface="Arial"/>
              </a:rPr>
              <a:t>spleen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through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splenic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artery.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Spleen surrounded by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capsule.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  <a:tabLst>
                <a:tab pos="1492885" algn="l"/>
              </a:tabLst>
            </a:pPr>
            <a:r>
              <a:rPr sz="1800" b="1" spc="-40" dirty="0">
                <a:latin typeface="Arial"/>
                <a:cs typeface="Arial"/>
              </a:rPr>
              <a:t>Two </a:t>
            </a:r>
            <a:r>
              <a:rPr sz="1800" b="1" spc="-5" dirty="0">
                <a:latin typeface="Arial"/>
                <a:cs typeface="Arial"/>
              </a:rPr>
              <a:t>types	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compartment red </a:t>
            </a:r>
            <a:r>
              <a:rPr sz="1800" b="1" dirty="0">
                <a:latin typeface="Arial"/>
                <a:cs typeface="Arial"/>
              </a:rPr>
              <a:t>and </a:t>
            </a:r>
            <a:r>
              <a:rPr sz="1800" b="1" spc="5" dirty="0">
                <a:latin typeface="Arial"/>
                <a:cs typeface="Arial"/>
              </a:rPr>
              <a:t>white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pulp.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Red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pulp </a:t>
            </a:r>
            <a:r>
              <a:rPr sz="1800" b="1" dirty="0">
                <a:latin typeface="Arial"/>
                <a:cs typeface="Arial"/>
              </a:rPr>
              <a:t>– network of sinusoids </a:t>
            </a:r>
            <a:r>
              <a:rPr sz="1800" b="1" spc="-5" dirty="0">
                <a:latin typeface="Arial"/>
                <a:cs typeface="Arial"/>
              </a:rPr>
              <a:t>macrophage,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RBC,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lymphocyte.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dirty="0">
                <a:latin typeface="Arial"/>
                <a:cs typeface="Arial"/>
              </a:rPr>
              <a:t>Old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spc="-10" dirty="0">
                <a:latin typeface="Arial"/>
                <a:cs typeface="Arial"/>
              </a:rPr>
              <a:t>defective </a:t>
            </a:r>
            <a:r>
              <a:rPr sz="1800" b="1" spc="-5" dirty="0">
                <a:latin typeface="Arial"/>
                <a:cs typeface="Arial"/>
              </a:rPr>
              <a:t>RBC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destroy.</a:t>
            </a:r>
            <a:endParaRPr sz="1800">
              <a:latin typeface="Arial"/>
              <a:cs typeface="Arial"/>
            </a:endParaRPr>
          </a:p>
          <a:p>
            <a:pPr marL="12700" marR="855980" indent="2540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White pulp </a:t>
            </a:r>
            <a:r>
              <a:rPr sz="1800" b="1" dirty="0">
                <a:latin typeface="Arial"/>
                <a:cs typeface="Arial"/>
              </a:rPr>
              <a:t>- </a:t>
            </a:r>
            <a:r>
              <a:rPr sz="1800" b="1" spc="-5" dirty="0">
                <a:latin typeface="Arial"/>
                <a:cs typeface="Arial"/>
              </a:rPr>
              <a:t>consist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lymphoid tissue, 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5" dirty="0">
                <a:latin typeface="Arial"/>
                <a:cs typeface="Arial"/>
              </a:rPr>
              <a:t>and B  lymphocytes.</a:t>
            </a:r>
            <a:endParaRPr sz="1800">
              <a:latin typeface="Arial"/>
              <a:cs typeface="Arial"/>
            </a:endParaRPr>
          </a:p>
          <a:p>
            <a:pPr marL="12700" marR="617220" indent="2540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White pulps </a:t>
            </a:r>
            <a:r>
              <a:rPr sz="1800" b="1" spc="-5" dirty="0">
                <a:latin typeface="Arial"/>
                <a:cs typeface="Arial"/>
              </a:rPr>
              <a:t>surrounds branches </a:t>
            </a:r>
            <a:r>
              <a:rPr sz="1800" b="1" dirty="0">
                <a:latin typeface="Arial"/>
                <a:cs typeface="Arial"/>
              </a:rPr>
              <a:t>of splenic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artery  forming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Per arteriolar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ymphoid Sheath</a:t>
            </a:r>
            <a:r>
              <a:rPr sz="1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(PALS).</a:t>
            </a:r>
            <a:endParaRPr sz="1800">
              <a:latin typeface="Arial"/>
              <a:cs typeface="Arial"/>
            </a:endParaRPr>
          </a:p>
          <a:p>
            <a:pPr marL="266700" marR="1590675">
              <a:lnSpc>
                <a:spcPct val="127800"/>
              </a:lnSpc>
              <a:tabLst>
                <a:tab pos="1997075" algn="l"/>
              </a:tabLst>
            </a:pPr>
            <a:r>
              <a:rPr sz="1800" b="1" spc="-5" dirty="0">
                <a:latin typeface="Arial"/>
                <a:cs typeface="Arial"/>
              </a:rPr>
              <a:t>Marginal </a:t>
            </a:r>
            <a:r>
              <a:rPr sz="1800" b="1" dirty="0">
                <a:latin typeface="Arial"/>
                <a:cs typeface="Arial"/>
              </a:rPr>
              <a:t>zone </a:t>
            </a:r>
            <a:r>
              <a:rPr sz="1800" b="1" spc="-5" dirty="0">
                <a:latin typeface="Arial"/>
                <a:cs typeface="Arial"/>
              </a:rPr>
              <a:t>located peripheral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0" dirty="0">
                <a:latin typeface="Arial"/>
                <a:cs typeface="Arial"/>
              </a:rPr>
              <a:t>PALS  </a:t>
            </a:r>
            <a:r>
              <a:rPr sz="1800" b="1" dirty="0">
                <a:latin typeface="Arial"/>
                <a:cs typeface="Arial"/>
              </a:rPr>
              <a:t>[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Lymphocytes	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Macrophages].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0007" y="749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1130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0007" y="1435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0007" y="27310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0007" y="21214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0007" y="49408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0007" y="30358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0007" y="55504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212" y="609600"/>
            <a:ext cx="5748337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0461" y="105001"/>
            <a:ext cx="3472179" cy="8026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35"/>
              </a:spcBef>
            </a:pPr>
            <a:r>
              <a:rPr sz="1500" b="1" spc="-5" dirty="0">
                <a:latin typeface="Arial"/>
                <a:cs typeface="Arial"/>
              </a:rPr>
              <a:t>Blood borne antigen and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lymphocytes</a:t>
            </a:r>
            <a:endParaRPr sz="1500">
              <a:latin typeface="Arial"/>
              <a:cs typeface="Arial"/>
            </a:endParaRPr>
          </a:p>
          <a:p>
            <a:pPr marR="28575" algn="r">
              <a:lnSpc>
                <a:spcPct val="100000"/>
              </a:lnSpc>
              <a:spcBef>
                <a:spcPts val="240"/>
              </a:spcBef>
            </a:pPr>
            <a:r>
              <a:rPr sz="1500" b="1" spc="-5" dirty="0">
                <a:latin typeface="Arial"/>
                <a:cs typeface="Arial"/>
              </a:rPr>
              <a:t>(Splenic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artery)</a:t>
            </a:r>
            <a:endParaRPr sz="1500">
              <a:latin typeface="Arial"/>
              <a:cs typeface="Arial"/>
            </a:endParaRPr>
          </a:p>
          <a:p>
            <a:pPr marR="508634" algn="ctr">
              <a:lnSpc>
                <a:spcPct val="100000"/>
              </a:lnSpc>
              <a:spcBef>
                <a:spcPts val="244"/>
              </a:spcBef>
            </a:pPr>
            <a:r>
              <a:rPr sz="1500" b="1" spc="-5" dirty="0">
                <a:latin typeface="Arial"/>
                <a:cs typeface="Arial"/>
              </a:rPr>
              <a:t>Spleen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5910" y="1171702"/>
            <a:ext cx="3556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Marginal Zone [trapped by</a:t>
            </a:r>
            <a:r>
              <a:rPr sz="1500" b="1" spc="-5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interdigiting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18668" y="1171702"/>
            <a:ext cx="13709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dendritic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cells]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0461" y="1741170"/>
            <a:ext cx="3925570" cy="465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666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latin typeface="Arial"/>
                <a:cs typeface="Arial"/>
              </a:rPr>
              <a:t>PALS</a:t>
            </a:r>
            <a:endParaRPr sz="1500" dirty="0">
              <a:latin typeface="Arial"/>
              <a:cs typeface="Arial"/>
            </a:endParaRPr>
          </a:p>
          <a:p>
            <a:pPr marL="64135" marR="198755">
              <a:lnSpc>
                <a:spcPct val="226700"/>
              </a:lnSpc>
            </a:pPr>
            <a:r>
              <a:rPr sz="1500" b="1" dirty="0">
                <a:latin typeface="Arial"/>
                <a:cs typeface="Arial"/>
              </a:rPr>
              <a:t>Initial </a:t>
            </a:r>
            <a:r>
              <a:rPr sz="1500" b="1" spc="-5" dirty="0">
                <a:latin typeface="Arial"/>
                <a:cs typeface="Arial"/>
              </a:rPr>
              <a:t>activation </a:t>
            </a:r>
            <a:r>
              <a:rPr sz="1500" b="1" dirty="0">
                <a:latin typeface="Arial"/>
                <a:cs typeface="Arial"/>
              </a:rPr>
              <a:t>of </a:t>
            </a:r>
            <a:r>
              <a:rPr sz="1500" b="1" spc="-5" dirty="0">
                <a:latin typeface="Arial"/>
                <a:cs typeface="Arial"/>
              </a:rPr>
              <a:t>Band </a:t>
            </a:r>
            <a:r>
              <a:rPr sz="1500" b="1" dirty="0">
                <a:latin typeface="Arial"/>
                <a:cs typeface="Arial"/>
              </a:rPr>
              <a:t>T </a:t>
            </a:r>
            <a:r>
              <a:rPr sz="1500" b="1" spc="-5" dirty="0">
                <a:latin typeface="Arial"/>
                <a:cs typeface="Arial"/>
              </a:rPr>
              <a:t>cell </a:t>
            </a:r>
            <a:r>
              <a:rPr sz="1500" b="1" dirty="0">
                <a:latin typeface="Arial"/>
                <a:cs typeface="Arial"/>
              </a:rPr>
              <a:t>in –</a:t>
            </a:r>
            <a:r>
              <a:rPr sz="1500" b="1" spc="-114" dirty="0">
                <a:latin typeface="Arial"/>
                <a:cs typeface="Arial"/>
              </a:rPr>
              <a:t> </a:t>
            </a:r>
            <a:r>
              <a:rPr sz="1500" b="1" spc="-45" dirty="0">
                <a:latin typeface="Arial"/>
                <a:cs typeface="Arial"/>
              </a:rPr>
              <a:t>PALS  </a:t>
            </a:r>
            <a:r>
              <a:rPr sz="1500" b="1" spc="-5" dirty="0">
                <a:latin typeface="Arial"/>
                <a:cs typeface="Arial"/>
              </a:rPr>
              <a:t>Dendritic cell capture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antigen</a:t>
            </a:r>
            <a:endParaRPr sz="1500" dirty="0">
              <a:latin typeface="Arial"/>
              <a:cs typeface="Arial"/>
            </a:endParaRPr>
          </a:p>
          <a:p>
            <a:pPr marL="791845" marR="5080" indent="-779145">
              <a:lnSpc>
                <a:spcPts val="4079"/>
              </a:lnSpc>
              <a:spcBef>
                <a:spcPts val="515"/>
              </a:spcBef>
            </a:pPr>
            <a:r>
              <a:rPr sz="1500" b="1" spc="-5" dirty="0">
                <a:latin typeface="Arial"/>
                <a:cs typeface="Arial"/>
              </a:rPr>
              <a:t>Combined </a:t>
            </a:r>
            <a:r>
              <a:rPr sz="1500" b="1" spc="5" dirty="0">
                <a:latin typeface="Arial"/>
                <a:cs typeface="Arial"/>
              </a:rPr>
              <a:t>with </a:t>
            </a:r>
            <a:r>
              <a:rPr sz="1500" b="1" spc="-5" dirty="0">
                <a:latin typeface="Arial"/>
                <a:cs typeface="Arial"/>
              </a:rPr>
              <a:t>MHC molecule and </a:t>
            </a:r>
            <a:r>
              <a:rPr sz="1500" b="1" spc="-20" dirty="0">
                <a:latin typeface="Arial"/>
                <a:cs typeface="Arial"/>
              </a:rPr>
              <a:t>TH </a:t>
            </a:r>
            <a:r>
              <a:rPr sz="1500" b="1" spc="-5" dirty="0">
                <a:latin typeface="Arial"/>
                <a:cs typeface="Arial"/>
              </a:rPr>
              <a:t>cells  </a:t>
            </a:r>
            <a:r>
              <a:rPr sz="1500" b="1" spc="-10" dirty="0">
                <a:latin typeface="Arial"/>
                <a:cs typeface="Arial"/>
              </a:rPr>
              <a:t>Activates </a:t>
            </a:r>
            <a:r>
              <a:rPr sz="1500" b="1" spc="-5" dirty="0">
                <a:latin typeface="Arial"/>
                <a:cs typeface="Arial"/>
              </a:rPr>
              <a:t>B</a:t>
            </a:r>
            <a:r>
              <a:rPr sz="1500" b="1" spc="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cells</a:t>
            </a:r>
            <a:endParaRPr sz="1500" dirty="0">
              <a:latin typeface="Arial"/>
              <a:cs typeface="Arial"/>
            </a:endParaRPr>
          </a:p>
          <a:p>
            <a:pPr marL="12700" marR="521334">
              <a:lnSpc>
                <a:spcPct val="226700"/>
              </a:lnSpc>
              <a:spcBef>
                <a:spcPts val="1525"/>
              </a:spcBef>
            </a:pPr>
            <a:r>
              <a:rPr sz="1500" b="1" spc="-5" dirty="0">
                <a:latin typeface="Arial"/>
                <a:cs typeface="Arial"/>
              </a:rPr>
              <a:t>Primary </a:t>
            </a:r>
            <a:r>
              <a:rPr sz="1500" b="1" dirty="0">
                <a:latin typeface="Arial"/>
                <a:cs typeface="Arial"/>
              </a:rPr>
              <a:t>follicles in </a:t>
            </a:r>
            <a:r>
              <a:rPr sz="1500" b="1" spc="-5" dirty="0">
                <a:latin typeface="Arial"/>
                <a:cs typeface="Arial"/>
              </a:rPr>
              <a:t>marginal zone  Secondary </a:t>
            </a:r>
            <a:r>
              <a:rPr sz="1500" b="1" dirty="0">
                <a:latin typeface="Arial"/>
                <a:cs typeface="Arial"/>
              </a:rPr>
              <a:t>follicles [ </a:t>
            </a:r>
            <a:r>
              <a:rPr sz="1500" b="1" spc="-5" dirty="0">
                <a:latin typeface="Arial"/>
                <a:cs typeface="Arial"/>
              </a:rPr>
              <a:t>germinal</a:t>
            </a:r>
            <a:r>
              <a:rPr sz="1500" b="1" spc="-114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centre]  </a:t>
            </a:r>
            <a:r>
              <a:rPr sz="1500" b="1" spc="-5" dirty="0">
                <a:latin typeface="Arial"/>
                <a:cs typeface="Arial"/>
              </a:rPr>
              <a:t>Rapidly dividing B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cells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Plasma </a:t>
            </a:r>
            <a:r>
              <a:rPr sz="1500" b="1" dirty="0">
                <a:latin typeface="Arial"/>
                <a:cs typeface="Arial"/>
              </a:rPr>
              <a:t>cells - </a:t>
            </a:r>
            <a:r>
              <a:rPr sz="1500" b="1" spc="-5" dirty="0">
                <a:latin typeface="Arial"/>
                <a:cs typeface="Arial"/>
              </a:rPr>
              <a:t>antibody</a:t>
            </a:r>
            <a:r>
              <a:rPr sz="1500" b="1" spc="-5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production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26207" y="2164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102608" y="368808"/>
            <a:ext cx="178435" cy="254635"/>
            <a:chOff x="4102608" y="368808"/>
            <a:chExt cx="178435" cy="254635"/>
          </a:xfrm>
        </p:grpSpPr>
        <p:sp>
          <p:nvSpPr>
            <p:cNvPr id="8" name="object 8"/>
            <p:cNvSpPr/>
            <p:nvPr/>
          </p:nvSpPr>
          <p:spPr>
            <a:xfrm>
              <a:off x="4115562" y="3817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15562" y="3817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02608" y="978408"/>
            <a:ext cx="178435" cy="254635"/>
            <a:chOff x="4102608" y="978408"/>
            <a:chExt cx="178435" cy="254635"/>
          </a:xfrm>
        </p:grpSpPr>
        <p:sp>
          <p:nvSpPr>
            <p:cNvPr id="11" name="object 11"/>
            <p:cNvSpPr/>
            <p:nvPr/>
          </p:nvSpPr>
          <p:spPr>
            <a:xfrm>
              <a:off x="4115562" y="9913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5562" y="9913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102608" y="1435608"/>
            <a:ext cx="178435" cy="254635"/>
            <a:chOff x="4102608" y="1435608"/>
            <a:chExt cx="178435" cy="254635"/>
          </a:xfrm>
        </p:grpSpPr>
        <p:sp>
          <p:nvSpPr>
            <p:cNvPr id="14" name="object 14"/>
            <p:cNvSpPr/>
            <p:nvPr/>
          </p:nvSpPr>
          <p:spPr>
            <a:xfrm>
              <a:off x="4115562" y="14485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15562" y="14485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102608" y="1969007"/>
            <a:ext cx="178435" cy="254635"/>
            <a:chOff x="4102608" y="1969007"/>
            <a:chExt cx="178435" cy="254635"/>
          </a:xfrm>
        </p:grpSpPr>
        <p:sp>
          <p:nvSpPr>
            <p:cNvPr id="17" name="object 17"/>
            <p:cNvSpPr/>
            <p:nvPr/>
          </p:nvSpPr>
          <p:spPr>
            <a:xfrm>
              <a:off x="4115562" y="1981961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15562" y="19819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2426207" y="22738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207" y="28072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207" y="46360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26207" y="50932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26207" y="37978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26207" y="32644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26207" y="61600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26207" y="5626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02608" y="2502407"/>
            <a:ext cx="178435" cy="254635"/>
            <a:chOff x="4102608" y="2502407"/>
            <a:chExt cx="178435" cy="254635"/>
          </a:xfrm>
        </p:grpSpPr>
        <p:sp>
          <p:nvSpPr>
            <p:cNvPr id="28" name="object 28"/>
            <p:cNvSpPr/>
            <p:nvPr/>
          </p:nvSpPr>
          <p:spPr>
            <a:xfrm>
              <a:off x="4115562" y="2515361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15562" y="25153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102608" y="3035807"/>
            <a:ext cx="178435" cy="254635"/>
            <a:chOff x="4102608" y="3035807"/>
            <a:chExt cx="178435" cy="254635"/>
          </a:xfrm>
        </p:grpSpPr>
        <p:sp>
          <p:nvSpPr>
            <p:cNvPr id="31" name="object 31"/>
            <p:cNvSpPr/>
            <p:nvPr/>
          </p:nvSpPr>
          <p:spPr>
            <a:xfrm>
              <a:off x="4115562" y="3048761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5562" y="3048761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4102608" y="3493008"/>
            <a:ext cx="178435" cy="254635"/>
            <a:chOff x="4102608" y="3493008"/>
            <a:chExt cx="178435" cy="254635"/>
          </a:xfrm>
        </p:grpSpPr>
        <p:sp>
          <p:nvSpPr>
            <p:cNvPr id="34" name="object 34"/>
            <p:cNvSpPr/>
            <p:nvPr/>
          </p:nvSpPr>
          <p:spPr>
            <a:xfrm>
              <a:off x="4115562" y="35059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5562" y="35059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4102608" y="4102608"/>
            <a:ext cx="178435" cy="254635"/>
            <a:chOff x="4102608" y="4102608"/>
            <a:chExt cx="178435" cy="254635"/>
          </a:xfrm>
        </p:grpSpPr>
        <p:sp>
          <p:nvSpPr>
            <p:cNvPr id="37" name="object 37"/>
            <p:cNvSpPr/>
            <p:nvPr/>
          </p:nvSpPr>
          <p:spPr>
            <a:xfrm>
              <a:off x="4115562" y="41155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15562" y="41155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102608" y="5321808"/>
            <a:ext cx="178435" cy="254635"/>
            <a:chOff x="4102608" y="5321808"/>
            <a:chExt cx="178435" cy="254635"/>
          </a:xfrm>
        </p:grpSpPr>
        <p:sp>
          <p:nvSpPr>
            <p:cNvPr id="40" name="object 40"/>
            <p:cNvSpPr/>
            <p:nvPr/>
          </p:nvSpPr>
          <p:spPr>
            <a:xfrm>
              <a:off x="4115562" y="53347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15562" y="53347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102608" y="4864608"/>
            <a:ext cx="178435" cy="254635"/>
            <a:chOff x="4102608" y="4864608"/>
            <a:chExt cx="178435" cy="254635"/>
          </a:xfrm>
        </p:grpSpPr>
        <p:sp>
          <p:nvSpPr>
            <p:cNvPr id="43" name="object 43"/>
            <p:cNvSpPr/>
            <p:nvPr/>
          </p:nvSpPr>
          <p:spPr>
            <a:xfrm>
              <a:off x="4115562" y="48775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15562" y="48775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102608" y="5855208"/>
            <a:ext cx="178435" cy="254635"/>
            <a:chOff x="4102608" y="5855208"/>
            <a:chExt cx="178435" cy="254635"/>
          </a:xfrm>
        </p:grpSpPr>
        <p:sp>
          <p:nvSpPr>
            <p:cNvPr id="46" name="object 46"/>
            <p:cNvSpPr/>
            <p:nvPr/>
          </p:nvSpPr>
          <p:spPr>
            <a:xfrm>
              <a:off x="4115562" y="5868162"/>
              <a:ext cx="152400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15562" y="5868162"/>
              <a:ext cx="152400" cy="228600"/>
            </a:xfrm>
            <a:custGeom>
              <a:avLst/>
              <a:gdLst/>
              <a:ahLst/>
              <a:cxnLst/>
              <a:rect l="l" t="t" r="r" b="b"/>
              <a:pathLst>
                <a:path w="152400" h="228600">
                  <a:moveTo>
                    <a:pt x="0" y="152400"/>
                  </a:moveTo>
                  <a:lnTo>
                    <a:pt x="38100" y="152400"/>
                  </a:lnTo>
                  <a:lnTo>
                    <a:pt x="38100" y="0"/>
                  </a:lnTo>
                  <a:lnTo>
                    <a:pt x="114300" y="0"/>
                  </a:lnTo>
                  <a:lnTo>
                    <a:pt x="114300" y="152400"/>
                  </a:lnTo>
                  <a:lnTo>
                    <a:pt x="152400" y="152400"/>
                  </a:lnTo>
                  <a:lnTo>
                    <a:pt x="76200" y="2286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483819"/>
            <a:ext cx="6472555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children, splenectomy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10" dirty="0">
                <a:latin typeface="Arial"/>
                <a:cs typeface="Arial"/>
              </a:rPr>
              <a:t>increases </a:t>
            </a:r>
            <a:r>
              <a:rPr sz="1800" b="1" spc="-5" dirty="0">
                <a:latin typeface="Arial"/>
                <a:cs typeface="Arial"/>
              </a:rPr>
              <a:t>bacterial</a:t>
            </a:r>
            <a:r>
              <a:rPr sz="1800" b="1" spc="45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sepsis,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pneumonia,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influence.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Arial"/>
              <a:cs typeface="Arial"/>
            </a:endParaRPr>
          </a:p>
          <a:p>
            <a:pPr marL="12700" marR="5080" indent="255904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Arial"/>
                <a:cs typeface="Arial"/>
              </a:rPr>
              <a:t>Splenectomy </a:t>
            </a:r>
            <a:r>
              <a:rPr sz="1800" b="1" dirty="0">
                <a:latin typeface="Arial"/>
                <a:cs typeface="Arial"/>
              </a:rPr>
              <a:t>in adult – </a:t>
            </a:r>
            <a:r>
              <a:rPr sz="1800" b="1" spc="-5" dirty="0">
                <a:latin typeface="Arial"/>
                <a:cs typeface="Arial"/>
              </a:rPr>
              <a:t>increase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blood borne bacterial  </a:t>
            </a:r>
            <a:r>
              <a:rPr sz="1800" b="1" dirty="0">
                <a:latin typeface="Arial"/>
                <a:cs typeface="Arial"/>
              </a:rPr>
              <a:t>infection.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0007" y="5974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0007" y="1511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15435" marR="5080" indent="-2425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MUCOSA </a:t>
            </a:r>
            <a:r>
              <a:rPr spc="-30" dirty="0"/>
              <a:t>ASSOSCIATED</a:t>
            </a:r>
            <a:r>
              <a:rPr spc="-165" dirty="0"/>
              <a:t> </a:t>
            </a:r>
            <a:r>
              <a:rPr spc="-40" dirty="0"/>
              <a:t>LYMPHOID </a:t>
            </a:r>
            <a:r>
              <a:rPr u="none" spc="-40" dirty="0"/>
              <a:t> </a:t>
            </a:r>
            <a:r>
              <a:rPr spc="-5" dirty="0"/>
              <a:t>TISSUE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1521103"/>
            <a:ext cx="5212080" cy="7264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800" b="1" spc="-15" dirty="0">
                <a:solidFill>
                  <a:srgbClr val="565F6C"/>
                </a:solidFill>
                <a:latin typeface="Arial"/>
                <a:cs typeface="Arial"/>
              </a:rPr>
              <a:t>Lymphoid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tissue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mucosal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epithelial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surface</a:t>
            </a:r>
            <a:r>
              <a:rPr sz="1800" b="1" spc="4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–</a:t>
            </a:r>
            <a:endParaRPr sz="1800" dirty="0">
              <a:latin typeface="Arial"/>
              <a:cs typeface="Arial"/>
            </a:endParaRPr>
          </a:p>
          <a:p>
            <a:pPr marL="51244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Antibody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producing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plasma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3181" y="1596897"/>
            <a:ext cx="637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spc="-13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50620" y="2667000"/>
            <a:ext cx="7842758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6564" marR="226695" indent="50736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Nasal associated lymphoid tissue </a:t>
            </a:r>
            <a:r>
              <a:rPr dirty="0"/>
              <a:t>– </a:t>
            </a:r>
            <a:r>
              <a:rPr spc="-5" dirty="0"/>
              <a:t>back </a:t>
            </a:r>
            <a:r>
              <a:rPr dirty="0"/>
              <a:t>of </a:t>
            </a:r>
            <a:r>
              <a:rPr spc="-5" dirty="0"/>
              <a:t>nose,  palate, base </a:t>
            </a:r>
            <a:r>
              <a:rPr dirty="0"/>
              <a:t>of tongue, tonsils</a:t>
            </a:r>
          </a:p>
          <a:p>
            <a:pPr marL="2233930">
              <a:lnSpc>
                <a:spcPct val="100000"/>
              </a:lnSpc>
              <a:spcBef>
                <a:spcPts val="600"/>
              </a:spcBef>
            </a:pPr>
            <a:r>
              <a:rPr spc="-5" dirty="0"/>
              <a:t>Handling airborne</a:t>
            </a:r>
            <a:r>
              <a:rPr spc="-15" dirty="0"/>
              <a:t> </a:t>
            </a:r>
            <a:r>
              <a:rPr spc="-5" dirty="0"/>
              <a:t>microbes</a:t>
            </a:r>
          </a:p>
          <a:p>
            <a:pPr marL="2233930">
              <a:lnSpc>
                <a:spcPct val="100000"/>
              </a:lnSpc>
              <a:spcBef>
                <a:spcPts val="600"/>
              </a:spcBef>
            </a:pPr>
            <a:r>
              <a:rPr spc="-20" dirty="0"/>
              <a:t>Tonsils </a:t>
            </a:r>
            <a:r>
              <a:rPr dirty="0"/>
              <a:t>defend </a:t>
            </a:r>
            <a:r>
              <a:rPr spc="-5" dirty="0"/>
              <a:t>against antigen entire </a:t>
            </a:r>
            <a:r>
              <a:rPr dirty="0"/>
              <a:t>through</a:t>
            </a:r>
            <a:r>
              <a:rPr spc="10" dirty="0"/>
              <a:t> </a:t>
            </a:r>
            <a:r>
              <a:rPr spc="-5" dirty="0"/>
              <a:t>nasal</a:t>
            </a:r>
          </a:p>
          <a:p>
            <a:pPr marL="1726564">
              <a:lnSpc>
                <a:spcPct val="100000"/>
              </a:lnSpc>
            </a:pPr>
            <a:r>
              <a:rPr spc="-5" dirty="0"/>
              <a:t>and oral </a:t>
            </a:r>
            <a:r>
              <a:rPr dirty="0"/>
              <a:t>epithelial</a:t>
            </a:r>
            <a:r>
              <a:rPr spc="-10" dirty="0"/>
              <a:t> </a:t>
            </a:r>
            <a:r>
              <a:rPr dirty="0"/>
              <a:t>route</a:t>
            </a:r>
          </a:p>
          <a:p>
            <a:pPr marL="2233930" marR="601980">
              <a:lnSpc>
                <a:spcPct val="127800"/>
              </a:lnSpc>
            </a:pPr>
            <a:r>
              <a:rPr spc="-15" dirty="0"/>
              <a:t>Respiratory, </a:t>
            </a:r>
            <a:r>
              <a:rPr spc="-5" dirty="0"/>
              <a:t>Uriogential, Gastrointestinal tract  </a:t>
            </a:r>
            <a:r>
              <a:rPr dirty="0"/>
              <a:t>The </a:t>
            </a:r>
            <a:r>
              <a:rPr spc="-5" dirty="0"/>
              <a:t>endocytose </a:t>
            </a:r>
            <a:r>
              <a:rPr dirty="0"/>
              <a:t>antigen </a:t>
            </a:r>
            <a:r>
              <a:rPr spc="-5" dirty="0"/>
              <a:t>from lumen</a:t>
            </a:r>
          </a:p>
          <a:p>
            <a:pPr marL="1713864">
              <a:lnSpc>
                <a:spcPct val="100000"/>
              </a:lnSpc>
              <a:spcBef>
                <a:spcPts val="55"/>
              </a:spcBef>
            </a:pPr>
            <a:endParaRPr sz="2350" dirty="0"/>
          </a:p>
          <a:p>
            <a:pPr marL="2043430" marR="1734820">
              <a:lnSpc>
                <a:spcPct val="127899"/>
              </a:lnSpc>
            </a:pPr>
            <a:r>
              <a:rPr dirty="0"/>
              <a:t>Mucous </a:t>
            </a:r>
            <a:r>
              <a:rPr spc="-5" dirty="0"/>
              <a:t>membrane </a:t>
            </a:r>
            <a:r>
              <a:rPr dirty="0"/>
              <a:t>– </a:t>
            </a:r>
            <a:r>
              <a:rPr spc="-5" dirty="0"/>
              <a:t>effective barrier  Non specific</a:t>
            </a:r>
            <a:r>
              <a:rPr spc="5" dirty="0"/>
              <a:t> </a:t>
            </a:r>
            <a:r>
              <a:rPr spc="-5" dirty="0"/>
              <a:t>immunity</a:t>
            </a:r>
          </a:p>
        </p:txBody>
      </p:sp>
      <p:sp>
        <p:nvSpPr>
          <p:cNvPr id="6" name="object 6"/>
          <p:cNvSpPr/>
          <p:nvPr/>
        </p:nvSpPr>
        <p:spPr>
          <a:xfrm>
            <a:off x="2426207" y="23500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6207" y="46360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26207" y="42550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26207" y="27310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26207" y="37216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26207" y="3340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6207" y="5321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6207" y="5702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6350" y="254924"/>
            <a:ext cx="5443855" cy="21297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705"/>
              </a:spcBef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Peyer’s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patches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found in</a:t>
            </a:r>
            <a:r>
              <a:rPr sz="1800" b="1" spc="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ileum.</a:t>
            </a:r>
            <a:endParaRPr sz="1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Round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patches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lymphatic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  <a:p>
            <a:pPr marL="12700" marR="19050" indent="8890">
              <a:lnSpc>
                <a:spcPct val="127800"/>
              </a:lnSpc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Develop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secondary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follicle in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germinal center  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Antigen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transport by specialized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M</a:t>
            </a:r>
            <a:r>
              <a:rPr sz="1800" b="1" spc="7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cells.</a:t>
            </a:r>
            <a:endParaRPr sz="1800">
              <a:latin typeface="Arial"/>
              <a:cs typeface="Arial"/>
            </a:endParaRPr>
          </a:p>
          <a:p>
            <a:pPr marL="21590" marR="5080">
              <a:lnSpc>
                <a:spcPts val="2760"/>
              </a:lnSpc>
              <a:spcBef>
                <a:spcPts val="19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Pockets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of M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–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 cells,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cells, Macrophages 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M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 locate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inductive</a:t>
            </a:r>
            <a:r>
              <a:rPr sz="1800" b="1" spc="2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sites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3807" y="4450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3807" y="7498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3807" y="1054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73807" y="1435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73807" y="18166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73807" y="21214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3723" y="2743200"/>
            <a:ext cx="6551676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9583" y="2372995"/>
            <a:ext cx="2531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25" dirty="0">
                <a:solidFill>
                  <a:srgbClr val="B32C16"/>
                </a:solidFill>
              </a:rPr>
              <a:t>LYMPHOID</a:t>
            </a:r>
            <a:r>
              <a:rPr sz="2000" u="none" spc="-70" dirty="0">
                <a:solidFill>
                  <a:srgbClr val="B32C16"/>
                </a:solidFill>
              </a:rPr>
              <a:t> </a:t>
            </a:r>
            <a:r>
              <a:rPr sz="2000" u="none" dirty="0">
                <a:solidFill>
                  <a:srgbClr val="B32C16"/>
                </a:solidFill>
              </a:rPr>
              <a:t>ORGANS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441194" y="3019113"/>
            <a:ext cx="2241550" cy="11188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Primary</a:t>
            </a:r>
            <a:r>
              <a:rPr sz="2000" b="1" spc="-90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B32C16"/>
                </a:solidFill>
                <a:latin typeface="Arial"/>
                <a:cs typeface="Arial"/>
              </a:rPr>
              <a:t>Lymphoid</a:t>
            </a:r>
            <a:endParaRPr sz="20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10"/>
              </a:spcBef>
              <a:buClr>
                <a:srgbClr val="FD8537"/>
              </a:buClr>
              <a:buSzPct val="69444"/>
              <a:buFont typeface="Wingdings"/>
              <a:buChar char=""/>
              <a:tabLst>
                <a:tab pos="220345" algn="l"/>
              </a:tabLst>
            </a:pPr>
            <a:r>
              <a:rPr sz="1800" b="1" dirty="0">
                <a:solidFill>
                  <a:srgbClr val="B32C16"/>
                </a:solidFill>
                <a:latin typeface="Arial"/>
                <a:cs typeface="Arial"/>
              </a:rPr>
              <a:t>Bone</a:t>
            </a:r>
            <a:r>
              <a:rPr sz="1800" b="1" spc="-25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marrow</a:t>
            </a:r>
            <a:endParaRPr sz="180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"/>
              <a:tabLst>
                <a:tab pos="220345" algn="l"/>
              </a:tabLst>
            </a:pP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Thymus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8494" y="3019113"/>
            <a:ext cx="2597150" cy="14693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78180" marR="5080" indent="-666115">
              <a:lnSpc>
                <a:spcPct val="126600"/>
              </a:lnSpc>
              <a:spcBef>
                <a:spcPts val="135"/>
              </a:spcBef>
            </a:pPr>
            <a:r>
              <a:rPr sz="2000" b="1" dirty="0">
                <a:solidFill>
                  <a:srgbClr val="B32C16"/>
                </a:solidFill>
                <a:latin typeface="Arial"/>
                <a:cs typeface="Arial"/>
              </a:rPr>
              <a:t>Secondary</a:t>
            </a:r>
            <a:r>
              <a:rPr sz="2000" b="1" spc="-80" dirty="0">
                <a:solidFill>
                  <a:srgbClr val="B32C16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B32C16"/>
                </a:solidFill>
                <a:latin typeface="Arial"/>
                <a:cs typeface="Arial"/>
              </a:rPr>
              <a:t>Lymphoid  </a:t>
            </a:r>
            <a:r>
              <a:rPr sz="1800" b="1" spc="-20" dirty="0">
                <a:solidFill>
                  <a:srgbClr val="B32C16"/>
                </a:solidFill>
                <a:latin typeface="Arial"/>
                <a:cs typeface="Arial"/>
              </a:rPr>
              <a:t>Lymph 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nodes  Spleen</a:t>
            </a:r>
            <a:endParaRPr sz="1800">
              <a:latin typeface="Arial"/>
              <a:cs typeface="Arial"/>
            </a:endParaRPr>
          </a:p>
          <a:p>
            <a:pPr marL="791210">
              <a:lnSpc>
                <a:spcPct val="100000"/>
              </a:lnSpc>
              <a:spcBef>
                <a:spcPts val="600"/>
              </a:spcBef>
            </a:pPr>
            <a:r>
              <a:rPr sz="1800" b="1" spc="-50" dirty="0">
                <a:solidFill>
                  <a:srgbClr val="B32C16"/>
                </a:solidFill>
                <a:latin typeface="Arial"/>
                <a:cs typeface="Arial"/>
              </a:rPr>
              <a:t>MALT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29965" y="2660904"/>
            <a:ext cx="3761104" cy="463550"/>
            <a:chOff x="3529965" y="2660904"/>
            <a:chExt cx="3761104" cy="463550"/>
          </a:xfrm>
        </p:grpSpPr>
        <p:sp>
          <p:nvSpPr>
            <p:cNvPr id="6" name="object 6"/>
            <p:cNvSpPr/>
            <p:nvPr/>
          </p:nvSpPr>
          <p:spPr>
            <a:xfrm>
              <a:off x="3581400" y="2667000"/>
              <a:ext cx="3657600" cy="1905"/>
            </a:xfrm>
            <a:custGeom>
              <a:avLst/>
              <a:gdLst/>
              <a:ahLst/>
              <a:cxnLst/>
              <a:rect l="l" t="t" r="r" b="b"/>
              <a:pathLst>
                <a:path w="3657600" h="1905">
                  <a:moveTo>
                    <a:pt x="0" y="0"/>
                  </a:moveTo>
                  <a:lnTo>
                    <a:pt x="3657600" y="1650"/>
                  </a:lnTo>
                </a:path>
              </a:pathLst>
            </a:custGeom>
            <a:ln w="12192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29965" y="2666999"/>
              <a:ext cx="3761104" cy="457200"/>
            </a:xfrm>
            <a:custGeom>
              <a:avLst/>
              <a:gdLst/>
              <a:ahLst/>
              <a:cxnLst/>
              <a:rect l="l" t="t" r="r" b="b"/>
              <a:pathLst>
                <a:path w="3761104" h="457200">
                  <a:moveTo>
                    <a:pt x="103505" y="368808"/>
                  </a:moveTo>
                  <a:lnTo>
                    <a:pt x="102489" y="364871"/>
                  </a:lnTo>
                  <a:lnTo>
                    <a:pt x="96393" y="361315"/>
                  </a:lnTo>
                  <a:lnTo>
                    <a:pt x="92456" y="362331"/>
                  </a:lnTo>
                  <a:lnTo>
                    <a:pt x="57861" y="421208"/>
                  </a:lnTo>
                  <a:lnTo>
                    <a:pt x="59436" y="0"/>
                  </a:lnTo>
                  <a:lnTo>
                    <a:pt x="46736" y="0"/>
                  </a:lnTo>
                  <a:lnTo>
                    <a:pt x="45389" y="361061"/>
                  </a:lnTo>
                  <a:lnTo>
                    <a:pt x="45288" y="421208"/>
                  </a:lnTo>
                  <a:lnTo>
                    <a:pt x="51536" y="431990"/>
                  </a:lnTo>
                  <a:lnTo>
                    <a:pt x="45161" y="421005"/>
                  </a:lnTo>
                  <a:lnTo>
                    <a:pt x="11049" y="362077"/>
                  </a:lnTo>
                  <a:lnTo>
                    <a:pt x="7112" y="361061"/>
                  </a:lnTo>
                  <a:lnTo>
                    <a:pt x="4064" y="362839"/>
                  </a:lnTo>
                  <a:lnTo>
                    <a:pt x="1016" y="364490"/>
                  </a:lnTo>
                  <a:lnTo>
                    <a:pt x="0" y="368427"/>
                  </a:lnTo>
                  <a:lnTo>
                    <a:pt x="51435" y="457200"/>
                  </a:lnTo>
                  <a:lnTo>
                    <a:pt x="58839" y="444627"/>
                  </a:lnTo>
                  <a:lnTo>
                    <a:pt x="101727" y="371856"/>
                  </a:lnTo>
                  <a:lnTo>
                    <a:pt x="103505" y="368808"/>
                  </a:lnTo>
                  <a:close/>
                </a:path>
                <a:path w="3761104" h="457200">
                  <a:moveTo>
                    <a:pt x="3761105" y="368808"/>
                  </a:moveTo>
                  <a:lnTo>
                    <a:pt x="3760089" y="364871"/>
                  </a:lnTo>
                  <a:lnTo>
                    <a:pt x="3753993" y="361315"/>
                  </a:lnTo>
                  <a:lnTo>
                    <a:pt x="3750056" y="362331"/>
                  </a:lnTo>
                  <a:lnTo>
                    <a:pt x="3715461" y="421208"/>
                  </a:lnTo>
                  <a:lnTo>
                    <a:pt x="3717036" y="0"/>
                  </a:lnTo>
                  <a:lnTo>
                    <a:pt x="3704336" y="0"/>
                  </a:lnTo>
                  <a:lnTo>
                    <a:pt x="3702989" y="361061"/>
                  </a:lnTo>
                  <a:lnTo>
                    <a:pt x="3702888" y="421208"/>
                  </a:lnTo>
                  <a:lnTo>
                    <a:pt x="3709136" y="431990"/>
                  </a:lnTo>
                  <a:lnTo>
                    <a:pt x="3702761" y="421005"/>
                  </a:lnTo>
                  <a:lnTo>
                    <a:pt x="3668649" y="362077"/>
                  </a:lnTo>
                  <a:lnTo>
                    <a:pt x="3664712" y="361061"/>
                  </a:lnTo>
                  <a:lnTo>
                    <a:pt x="3661664" y="362839"/>
                  </a:lnTo>
                  <a:lnTo>
                    <a:pt x="3658616" y="364490"/>
                  </a:lnTo>
                  <a:lnTo>
                    <a:pt x="3657600" y="368427"/>
                  </a:lnTo>
                  <a:lnTo>
                    <a:pt x="3709035" y="457200"/>
                  </a:lnTo>
                  <a:lnTo>
                    <a:pt x="3716439" y="444627"/>
                  </a:lnTo>
                  <a:lnTo>
                    <a:pt x="3759327" y="371856"/>
                  </a:lnTo>
                  <a:lnTo>
                    <a:pt x="3761105" y="368808"/>
                  </a:lnTo>
                  <a:close/>
                </a:path>
              </a:pathLst>
            </a:custGeom>
            <a:solidFill>
              <a:srgbClr val="FF6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AutoShape 2" descr="What Is Immune System? Its Types, Mechanisms &amp; Fun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4" descr="What Is Immune System? Its Types, Mechanisms &amp; Fun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323850"/>
            <a:ext cx="593407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Antigen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transported across mucous membrane by</a:t>
            </a:r>
            <a:r>
              <a:rPr sz="1800" b="1" spc="12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M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</a:t>
            </a:r>
            <a:endParaRPr sz="1800" dirty="0">
              <a:latin typeface="Arial"/>
              <a:cs typeface="Arial"/>
            </a:endParaRPr>
          </a:p>
          <a:p>
            <a:pPr marL="329565" marR="1851025" indent="-7620">
              <a:lnSpc>
                <a:spcPct val="255600"/>
              </a:lnSpc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Activate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 cells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follicle 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Differentiate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plasma cells  Secrete 1gA class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of antibodies  </a:t>
            </a:r>
            <a:r>
              <a:rPr sz="1800" b="1" spc="-15" dirty="0">
                <a:solidFill>
                  <a:srgbClr val="565F6C"/>
                </a:solidFill>
                <a:latin typeface="Arial"/>
                <a:cs typeface="Arial"/>
              </a:rPr>
              <a:t>Transported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across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epithelial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  Secretary 1gA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into</a:t>
            </a:r>
            <a:r>
              <a:rPr sz="1800" b="1" spc="-7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lumen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Interact </a:t>
            </a:r>
            <a:r>
              <a:rPr sz="1800" b="1" spc="10" dirty="0">
                <a:solidFill>
                  <a:srgbClr val="565F6C"/>
                </a:solidFill>
                <a:latin typeface="Arial"/>
                <a:cs typeface="Arial"/>
              </a:rPr>
              <a:t>with</a:t>
            </a:r>
            <a:r>
              <a:rPr sz="1800" b="1" spc="-4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antigen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50007" y="2926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50007" y="12070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0007" y="26548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0007" y="3340608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50007" y="40264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0007" y="1969007"/>
            <a:ext cx="178308" cy="178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50007" y="4712208"/>
            <a:ext cx="178308" cy="178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331208" y="1435608"/>
            <a:ext cx="330835" cy="407034"/>
            <a:chOff x="4331208" y="1435608"/>
            <a:chExt cx="330835" cy="407034"/>
          </a:xfrm>
        </p:grpSpPr>
        <p:sp>
          <p:nvSpPr>
            <p:cNvPr id="11" name="object 11"/>
            <p:cNvSpPr/>
            <p:nvPr/>
          </p:nvSpPr>
          <p:spPr>
            <a:xfrm>
              <a:off x="4344162" y="14485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44162" y="14485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31208" y="2197607"/>
            <a:ext cx="330835" cy="407034"/>
            <a:chOff x="4331208" y="2197607"/>
            <a:chExt cx="330835" cy="407034"/>
          </a:xfrm>
        </p:grpSpPr>
        <p:sp>
          <p:nvSpPr>
            <p:cNvPr id="14" name="object 14"/>
            <p:cNvSpPr/>
            <p:nvPr/>
          </p:nvSpPr>
          <p:spPr>
            <a:xfrm>
              <a:off x="4344162" y="2210561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44162" y="2210561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31208" y="2959607"/>
            <a:ext cx="330835" cy="407034"/>
            <a:chOff x="4331208" y="2959607"/>
            <a:chExt cx="330835" cy="407034"/>
          </a:xfrm>
        </p:grpSpPr>
        <p:sp>
          <p:nvSpPr>
            <p:cNvPr id="17" name="object 17"/>
            <p:cNvSpPr/>
            <p:nvPr/>
          </p:nvSpPr>
          <p:spPr>
            <a:xfrm>
              <a:off x="4344162" y="2972561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44162" y="2972561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31208" y="3645408"/>
            <a:ext cx="330835" cy="407034"/>
            <a:chOff x="4331208" y="3645408"/>
            <a:chExt cx="330835" cy="407034"/>
          </a:xfrm>
        </p:grpSpPr>
        <p:sp>
          <p:nvSpPr>
            <p:cNvPr id="20" name="object 20"/>
            <p:cNvSpPr/>
            <p:nvPr/>
          </p:nvSpPr>
          <p:spPr>
            <a:xfrm>
              <a:off x="4344162" y="36583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4162" y="36583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31208" y="4255008"/>
            <a:ext cx="330835" cy="407034"/>
            <a:chOff x="4331208" y="4255008"/>
            <a:chExt cx="330835" cy="407034"/>
          </a:xfrm>
        </p:grpSpPr>
        <p:sp>
          <p:nvSpPr>
            <p:cNvPr id="23" name="object 23"/>
            <p:cNvSpPr/>
            <p:nvPr/>
          </p:nvSpPr>
          <p:spPr>
            <a:xfrm>
              <a:off x="4344162" y="4267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228600" y="0"/>
                  </a:moveTo>
                  <a:lnTo>
                    <a:pt x="76200" y="0"/>
                  </a:lnTo>
                  <a:lnTo>
                    <a:pt x="76200" y="228600"/>
                  </a:lnTo>
                  <a:lnTo>
                    <a:pt x="0" y="228600"/>
                  </a:lnTo>
                  <a:lnTo>
                    <a:pt x="152400" y="381000"/>
                  </a:lnTo>
                  <a:lnTo>
                    <a:pt x="304800" y="228600"/>
                  </a:lnTo>
                  <a:lnTo>
                    <a:pt x="228600" y="228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4162" y="4267962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0" y="228600"/>
                  </a:moveTo>
                  <a:lnTo>
                    <a:pt x="76200" y="2286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228600"/>
                  </a:lnTo>
                  <a:lnTo>
                    <a:pt x="304800" y="228600"/>
                  </a:lnTo>
                  <a:lnTo>
                    <a:pt x="152400" y="381000"/>
                  </a:lnTo>
                  <a:lnTo>
                    <a:pt x="0" y="2286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381000"/>
            <a:ext cx="6626352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349014"/>
            <a:ext cx="5958450" cy="6061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8400" y="310894"/>
            <a:ext cx="6442737" cy="6022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457200"/>
            <a:ext cx="6531864" cy="5352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0" y="310894"/>
            <a:ext cx="3724655" cy="6108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994" y="409702"/>
            <a:ext cx="5242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25" dirty="0">
                <a:solidFill>
                  <a:srgbClr val="3668C4"/>
                </a:solidFill>
                <a:uFill>
                  <a:solidFill>
                    <a:srgbClr val="3668C4"/>
                  </a:solidFill>
                </a:uFill>
              </a:rPr>
              <a:t>PRIMARY </a:t>
            </a:r>
            <a:r>
              <a:rPr u="heavy" spc="-40" dirty="0">
                <a:solidFill>
                  <a:srgbClr val="3668C4"/>
                </a:solidFill>
                <a:uFill>
                  <a:solidFill>
                    <a:srgbClr val="3668C4"/>
                  </a:solidFill>
                </a:uFill>
              </a:rPr>
              <a:t>LYMPHOID</a:t>
            </a:r>
            <a:r>
              <a:rPr u="heavy" spc="-25" dirty="0">
                <a:solidFill>
                  <a:srgbClr val="3668C4"/>
                </a:solidFill>
                <a:uFill>
                  <a:solidFill>
                    <a:srgbClr val="3668C4"/>
                  </a:solidFill>
                </a:uFill>
              </a:rPr>
              <a:t> </a:t>
            </a:r>
            <a:r>
              <a:rPr u="heavy" spc="-5" dirty="0">
                <a:solidFill>
                  <a:srgbClr val="3668C4"/>
                </a:solidFill>
                <a:uFill>
                  <a:solidFill>
                    <a:srgbClr val="3668C4"/>
                  </a:solidFill>
                </a:uFill>
              </a:rPr>
              <a:t>ORGANS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1703577"/>
            <a:ext cx="654494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95"/>
              </a:spcBef>
              <a:tabLst>
                <a:tab pos="1631314" algn="l"/>
                <a:tab pos="2670810" algn="l"/>
                <a:tab pos="3681095" algn="l"/>
                <a:tab pos="5123180" algn="l"/>
              </a:tabLst>
            </a:pPr>
            <a:r>
              <a:rPr sz="1900" b="1" spc="-10" dirty="0">
                <a:latin typeface="Arial"/>
                <a:cs typeface="Arial"/>
              </a:rPr>
              <a:t>Lymphoid	</a:t>
            </a:r>
            <a:r>
              <a:rPr sz="1900" b="1" dirty="0">
                <a:latin typeface="Arial"/>
                <a:cs typeface="Arial"/>
              </a:rPr>
              <a:t>stem	</a:t>
            </a:r>
            <a:r>
              <a:rPr sz="1900" b="1" spc="-5" dirty="0">
                <a:latin typeface="Arial"/>
                <a:cs typeface="Arial"/>
              </a:rPr>
              <a:t>cells	</a:t>
            </a:r>
            <a:r>
              <a:rPr sz="1900" b="1" dirty="0">
                <a:latin typeface="Arial"/>
                <a:cs typeface="Arial"/>
              </a:rPr>
              <a:t>undergo	</a:t>
            </a:r>
            <a:r>
              <a:rPr sz="1900" b="1" spc="-5" dirty="0">
                <a:latin typeface="Arial"/>
                <a:cs typeface="Arial"/>
              </a:rPr>
              <a:t>proliferation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ts val="2050"/>
              </a:lnSpc>
            </a:pPr>
            <a:r>
              <a:rPr sz="1900" b="1" spc="-5" dirty="0">
                <a:latin typeface="Arial"/>
                <a:cs typeface="Arial"/>
              </a:rPr>
              <a:t>differentiation and maturation </a:t>
            </a:r>
            <a:r>
              <a:rPr sz="1900" b="1" dirty="0">
                <a:latin typeface="Arial"/>
                <a:cs typeface="Arial"/>
              </a:rPr>
              <a:t>into </a:t>
            </a:r>
            <a:r>
              <a:rPr sz="1900" b="1" spc="-5" dirty="0">
                <a:latin typeface="Arial"/>
                <a:cs typeface="Arial"/>
              </a:rPr>
              <a:t>T and B</a:t>
            </a:r>
            <a:r>
              <a:rPr sz="1900" b="1" spc="10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cells.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900" b="1" spc="-5" dirty="0">
                <a:latin typeface="Arial"/>
                <a:cs typeface="Arial"/>
              </a:rPr>
              <a:t>Acquire antigen specific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reception.</a:t>
            </a:r>
            <a:endParaRPr sz="1900">
              <a:latin typeface="Arial"/>
              <a:cs typeface="Arial"/>
            </a:endParaRPr>
          </a:p>
          <a:p>
            <a:pPr marL="478790" marR="1391920" indent="-9525">
              <a:lnSpc>
                <a:spcPct val="106300"/>
              </a:lnSpc>
            </a:pPr>
            <a:r>
              <a:rPr sz="1900" b="1" spc="-5" dirty="0">
                <a:latin typeface="Arial"/>
                <a:cs typeface="Arial"/>
              </a:rPr>
              <a:t>After maturation T and B cells migrate to  secondary lymphoid</a:t>
            </a:r>
            <a:r>
              <a:rPr sz="1900" b="1" spc="7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organs.</a:t>
            </a:r>
            <a:endParaRPr sz="1900">
              <a:latin typeface="Arial"/>
              <a:cs typeface="Arial"/>
            </a:endParaRPr>
          </a:p>
          <a:p>
            <a:pPr marL="478790">
              <a:lnSpc>
                <a:spcPct val="100000"/>
              </a:lnSpc>
              <a:spcBef>
                <a:spcPts val="145"/>
              </a:spcBef>
            </a:pPr>
            <a:r>
              <a:rPr sz="1900" b="1" spc="-5" dirty="0">
                <a:latin typeface="Arial"/>
                <a:cs typeface="Arial"/>
              </a:rPr>
              <a:t>In </a:t>
            </a:r>
            <a:r>
              <a:rPr sz="1900" b="1" spc="-10" dirty="0">
                <a:latin typeface="Arial"/>
                <a:cs typeface="Arial"/>
              </a:rPr>
              <a:t>mammals </a:t>
            </a:r>
            <a:r>
              <a:rPr sz="1900" b="1" spc="-5" dirty="0">
                <a:latin typeface="Arial"/>
                <a:cs typeface="Arial"/>
              </a:rPr>
              <a:t>- </a:t>
            </a:r>
            <a:r>
              <a:rPr sz="1900" b="1" spc="-10" dirty="0">
                <a:latin typeface="Arial"/>
                <a:cs typeface="Arial"/>
              </a:rPr>
              <a:t>Thymus, </a:t>
            </a:r>
            <a:r>
              <a:rPr sz="1900" b="1" spc="-5" dirty="0">
                <a:latin typeface="Arial"/>
                <a:cs typeface="Arial"/>
              </a:rPr>
              <a:t>Bone</a:t>
            </a:r>
            <a:r>
              <a:rPr sz="1900" b="1" spc="114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marrow</a:t>
            </a:r>
            <a:endParaRPr sz="1900">
              <a:latin typeface="Arial"/>
              <a:cs typeface="Arial"/>
            </a:endParaRPr>
          </a:p>
          <a:p>
            <a:pPr marL="478790" marR="1831339">
              <a:lnSpc>
                <a:spcPct val="106300"/>
              </a:lnSpc>
              <a:spcBef>
                <a:spcPts val="5"/>
              </a:spcBef>
            </a:pPr>
            <a:r>
              <a:rPr sz="1900" b="1" spc="-5" dirty="0">
                <a:latin typeface="Arial"/>
                <a:cs typeface="Arial"/>
              </a:rPr>
              <a:t>In Birds -Thymus, Bursa </a:t>
            </a:r>
            <a:r>
              <a:rPr sz="1900" b="1" dirty="0">
                <a:latin typeface="Arial"/>
                <a:cs typeface="Arial"/>
              </a:rPr>
              <a:t>of </a:t>
            </a:r>
            <a:r>
              <a:rPr sz="1900" b="1" spc="-5" dirty="0">
                <a:latin typeface="Arial"/>
                <a:cs typeface="Arial"/>
              </a:rPr>
              <a:t>Fabricius  Major sites </a:t>
            </a:r>
            <a:r>
              <a:rPr sz="1900" b="1" dirty="0">
                <a:latin typeface="Arial"/>
                <a:cs typeface="Arial"/>
              </a:rPr>
              <a:t>of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Lymphopoiesis</a:t>
            </a:r>
            <a:endParaRPr sz="1900">
              <a:latin typeface="Arial"/>
              <a:cs typeface="Arial"/>
            </a:endParaRPr>
          </a:p>
          <a:p>
            <a:pPr marL="478790" marR="1566545">
              <a:lnSpc>
                <a:spcPct val="106300"/>
              </a:lnSpc>
              <a:tabLst>
                <a:tab pos="2571750" algn="l"/>
              </a:tabLst>
            </a:pPr>
            <a:r>
              <a:rPr sz="1900" b="1" spc="-5" dirty="0">
                <a:latin typeface="Arial"/>
                <a:cs typeface="Arial"/>
              </a:rPr>
              <a:t>T cell</a:t>
            </a:r>
            <a:r>
              <a:rPr sz="1900" b="1" spc="3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-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Thymus,	</a:t>
            </a:r>
            <a:r>
              <a:rPr sz="1900" b="1" spc="-5" dirty="0">
                <a:latin typeface="Arial"/>
                <a:cs typeface="Arial"/>
              </a:rPr>
              <a:t>B cell - Bone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marrow  Control Peripheral </a:t>
            </a:r>
            <a:r>
              <a:rPr sz="1900" b="1" spc="-15" dirty="0">
                <a:latin typeface="Arial"/>
                <a:cs typeface="Arial"/>
              </a:rPr>
              <a:t>Lymphoid</a:t>
            </a:r>
            <a:r>
              <a:rPr sz="1900" b="1" spc="6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Organs.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02407" y="2959607"/>
            <a:ext cx="254635" cy="178435"/>
            <a:chOff x="2502407" y="2959607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515361" y="29725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15361" y="29725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502407" y="3569208"/>
            <a:ext cx="254635" cy="178435"/>
            <a:chOff x="2502407" y="3569208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515361" y="35821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15361" y="35821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502407" y="2654807"/>
            <a:ext cx="254635" cy="178435"/>
            <a:chOff x="2502407" y="2654807"/>
            <a:chExt cx="254635" cy="178435"/>
          </a:xfrm>
        </p:grpSpPr>
        <p:sp>
          <p:nvSpPr>
            <p:cNvPr id="11" name="object 11"/>
            <p:cNvSpPr/>
            <p:nvPr/>
          </p:nvSpPr>
          <p:spPr>
            <a:xfrm>
              <a:off x="2515361" y="26677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5361" y="26677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502407" y="4178808"/>
            <a:ext cx="254635" cy="178435"/>
            <a:chOff x="2502407" y="4178808"/>
            <a:chExt cx="254635" cy="178435"/>
          </a:xfrm>
        </p:grpSpPr>
        <p:sp>
          <p:nvSpPr>
            <p:cNvPr id="14" name="object 14"/>
            <p:cNvSpPr/>
            <p:nvPr/>
          </p:nvSpPr>
          <p:spPr>
            <a:xfrm>
              <a:off x="2515361" y="41917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15361" y="41917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502407" y="4788408"/>
            <a:ext cx="254635" cy="178435"/>
            <a:chOff x="2502407" y="4788408"/>
            <a:chExt cx="254635" cy="178435"/>
          </a:xfrm>
        </p:grpSpPr>
        <p:sp>
          <p:nvSpPr>
            <p:cNvPr id="17" name="object 17"/>
            <p:cNvSpPr/>
            <p:nvPr/>
          </p:nvSpPr>
          <p:spPr>
            <a:xfrm>
              <a:off x="2515361" y="48013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5361" y="48013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536D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0861" y="228600"/>
            <a:ext cx="1523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5" dirty="0">
                <a:solidFill>
                  <a:srgbClr val="EB6D5A"/>
                </a:solidFill>
                <a:uFill>
                  <a:solidFill>
                    <a:srgbClr val="EB6D5A"/>
                  </a:solidFill>
                </a:uFill>
              </a:rPr>
              <a:t>TH</a:t>
            </a:r>
            <a:r>
              <a:rPr u="heavy" spc="-20" dirty="0">
                <a:solidFill>
                  <a:srgbClr val="EB6D5A"/>
                </a:solidFill>
                <a:uFill>
                  <a:solidFill>
                    <a:srgbClr val="EB6D5A"/>
                  </a:solidFill>
                </a:uFill>
              </a:rPr>
              <a:t>Y</a:t>
            </a:r>
            <a:r>
              <a:rPr u="heavy" spc="-5" dirty="0">
                <a:solidFill>
                  <a:srgbClr val="EB6D5A"/>
                </a:solidFill>
                <a:uFill>
                  <a:solidFill>
                    <a:srgbClr val="EB6D5A"/>
                  </a:solidFill>
                </a:uFill>
              </a:rPr>
              <a:t>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41194" y="1017778"/>
            <a:ext cx="3404870" cy="1076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800" b="1" dirty="0">
                <a:latin typeface="Arial"/>
                <a:cs typeface="Arial"/>
              </a:rPr>
              <a:t>Bilobed</a:t>
            </a:r>
            <a:r>
              <a:rPr sz="1800" b="1" spc="-5" dirty="0">
                <a:latin typeface="Arial"/>
                <a:cs typeface="Arial"/>
              </a:rPr>
              <a:t> organ.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Situated </a:t>
            </a:r>
            <a:r>
              <a:rPr sz="1800" b="1" spc="-10" dirty="0">
                <a:latin typeface="Arial"/>
                <a:cs typeface="Arial"/>
              </a:rPr>
              <a:t>above </a:t>
            </a:r>
            <a:r>
              <a:rPr sz="1800" b="1" spc="-5" dirty="0">
                <a:latin typeface="Arial"/>
                <a:cs typeface="Arial"/>
              </a:rPr>
              <a:t>the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heart.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Each </a:t>
            </a:r>
            <a:r>
              <a:rPr sz="1800" b="1" dirty="0">
                <a:latin typeface="Arial"/>
                <a:cs typeface="Arial"/>
              </a:rPr>
              <a:t>lobe </a:t>
            </a:r>
            <a:r>
              <a:rPr sz="1800" b="1" spc="-5" dirty="0">
                <a:latin typeface="Arial"/>
                <a:cs typeface="Arial"/>
              </a:rPr>
              <a:t>enclosed by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capsule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1194" y="2145919"/>
            <a:ext cx="5530215" cy="225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5970" algn="l"/>
                <a:tab pos="1666239" algn="l"/>
                <a:tab pos="2961640" algn="l"/>
                <a:tab pos="3444875" algn="l"/>
                <a:tab pos="4856480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ch</a:t>
            </a:r>
            <a:r>
              <a:rPr sz="1800" b="1" dirty="0">
                <a:latin typeface="Arial"/>
                <a:cs typeface="Arial"/>
              </a:rPr>
              <a:t>	l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spc="-10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par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ted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by</a:t>
            </a:r>
            <a:r>
              <a:rPr sz="1800" b="1" dirty="0">
                <a:latin typeface="Arial"/>
                <a:cs typeface="Arial"/>
              </a:rPr>
              <a:t>	con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i</a:t>
            </a:r>
            <a:r>
              <a:rPr sz="1800" b="1" spc="-25" dirty="0">
                <a:latin typeface="Arial"/>
                <a:cs typeface="Arial"/>
              </a:rPr>
              <a:t>v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tis</a:t>
            </a:r>
            <a:r>
              <a:rPr sz="1800" b="1" spc="-15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ue  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trabeculae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12700" marR="3781425">
              <a:lnSpc>
                <a:spcPct val="127800"/>
              </a:lnSpc>
            </a:pPr>
            <a:r>
              <a:rPr sz="1800" b="1" dirty="0">
                <a:latin typeface="Arial"/>
                <a:cs typeface="Arial"/>
              </a:rPr>
              <a:t>Outer </a:t>
            </a:r>
            <a:r>
              <a:rPr sz="1800" b="1" spc="-5" dirty="0">
                <a:latin typeface="Arial"/>
                <a:cs typeface="Arial"/>
              </a:rPr>
              <a:t>Cortex </a:t>
            </a:r>
            <a:r>
              <a:rPr sz="1800" b="1" dirty="0">
                <a:latin typeface="Arial"/>
                <a:cs typeface="Arial"/>
              </a:rPr>
              <a:t>–  Inner Medulla</a:t>
            </a:r>
            <a:r>
              <a:rPr sz="1800" b="1" spc="-1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endParaRPr sz="1800" dirty="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Immature </a:t>
            </a:r>
            <a:r>
              <a:rPr sz="1800" b="1" dirty="0">
                <a:latin typeface="Arial"/>
                <a:cs typeface="Arial"/>
              </a:rPr>
              <a:t>T </a:t>
            </a:r>
            <a:r>
              <a:rPr sz="1800" b="1" spc="-5" dirty="0">
                <a:latin typeface="Arial"/>
                <a:cs typeface="Arial"/>
              </a:rPr>
              <a:t>cells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called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– </a:t>
            </a:r>
            <a:r>
              <a:rPr sz="1800" b="1" spc="-10" dirty="0">
                <a:solidFill>
                  <a:srgbClr val="B32C16"/>
                </a:solidFill>
                <a:latin typeface="Arial"/>
                <a:cs typeface="Arial"/>
              </a:rPr>
              <a:t>Thymocytes</a:t>
            </a:r>
            <a:endParaRPr sz="1800" dirty="0">
              <a:latin typeface="Arial"/>
              <a:cs typeface="Arial"/>
            </a:endParaRPr>
          </a:p>
          <a:p>
            <a:pPr marL="12700" marR="248920" indent="318135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Thymic epithetical cells in outer cortex called  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cells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63306" y="2145919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3306" y="3822572"/>
            <a:ext cx="672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B32C16"/>
                </a:solidFill>
                <a:latin typeface="Arial"/>
                <a:cs typeface="Arial"/>
              </a:rPr>
              <a:t>u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rse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41194" y="4447413"/>
            <a:ext cx="6396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13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Hassall's corpuscles </a:t>
            </a:r>
            <a:r>
              <a:rPr sz="1800" b="1" dirty="0">
                <a:latin typeface="Arial"/>
                <a:cs typeface="Arial"/>
              </a:rPr>
              <a:t>– contain </a:t>
            </a:r>
            <a:r>
              <a:rPr sz="1800" b="1" spc="-5" dirty="0">
                <a:latin typeface="Arial"/>
                <a:cs typeface="Arial"/>
              </a:rPr>
              <a:t>degenerating epithelial  cells.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26207" y="3569208"/>
            <a:ext cx="254635" cy="178435"/>
            <a:chOff x="2426207" y="3569208"/>
            <a:chExt cx="254635" cy="178435"/>
          </a:xfrm>
        </p:grpSpPr>
        <p:sp>
          <p:nvSpPr>
            <p:cNvPr id="9" name="object 9"/>
            <p:cNvSpPr/>
            <p:nvPr/>
          </p:nvSpPr>
          <p:spPr>
            <a:xfrm>
              <a:off x="2439161" y="35821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9161" y="35821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426207" y="3874008"/>
            <a:ext cx="254635" cy="178435"/>
            <a:chOff x="2426207" y="3874008"/>
            <a:chExt cx="254635" cy="178435"/>
          </a:xfrm>
        </p:grpSpPr>
        <p:sp>
          <p:nvSpPr>
            <p:cNvPr id="12" name="object 12"/>
            <p:cNvSpPr/>
            <p:nvPr/>
          </p:nvSpPr>
          <p:spPr>
            <a:xfrm>
              <a:off x="2439161" y="38869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9161" y="38869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26207" y="4483608"/>
            <a:ext cx="254635" cy="178435"/>
            <a:chOff x="2426207" y="4483608"/>
            <a:chExt cx="254635" cy="178435"/>
          </a:xfrm>
        </p:grpSpPr>
        <p:sp>
          <p:nvSpPr>
            <p:cNvPr id="15" name="object 15"/>
            <p:cNvSpPr/>
            <p:nvPr/>
          </p:nvSpPr>
          <p:spPr>
            <a:xfrm>
              <a:off x="2439161" y="4496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39161" y="4496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101" y="4772533"/>
            <a:ext cx="2946400" cy="196665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254924"/>
            <a:ext cx="5188585" cy="24041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Arial"/>
                <a:cs typeface="Arial"/>
              </a:rPr>
              <a:t>Site of T </a:t>
            </a:r>
            <a:r>
              <a:rPr sz="1800" b="1" spc="-5" dirty="0">
                <a:latin typeface="Arial"/>
                <a:cs typeface="Arial"/>
              </a:rPr>
              <a:t>cell development and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maturation.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latin typeface="Arial"/>
                <a:cs typeface="Arial"/>
              </a:rPr>
              <a:t>Development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cell mediated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immunity.</a:t>
            </a:r>
            <a:endParaRPr sz="1800">
              <a:latin typeface="Arial"/>
              <a:cs typeface="Arial"/>
            </a:endParaRPr>
          </a:p>
          <a:p>
            <a:pPr marL="12700" marR="5080" indent="318135">
              <a:lnSpc>
                <a:spcPct val="100000"/>
              </a:lnSpc>
              <a:spcBef>
                <a:spcPts val="600"/>
              </a:spcBef>
              <a:tabLst>
                <a:tab pos="1265555" algn="l"/>
                <a:tab pos="2391410" algn="l"/>
                <a:tab pos="3033395" algn="l"/>
                <a:tab pos="4071620" algn="l"/>
              </a:tabLst>
            </a:pP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spc="-25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mic</a:t>
            </a:r>
            <a:r>
              <a:rPr sz="1800" b="1" dirty="0">
                <a:latin typeface="Arial"/>
                <a:cs typeface="Arial"/>
              </a:rPr>
              <a:t>	epit</a:t>
            </a:r>
            <a:r>
              <a:rPr sz="1800" b="1" spc="5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elial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	pro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uce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ormones  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B32C16"/>
                </a:solidFill>
                <a:latin typeface="Arial"/>
                <a:cs typeface="Arial"/>
              </a:rPr>
              <a:t>thymopoietin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93700" marR="850265">
              <a:lnSpc>
                <a:spcPct val="127800"/>
              </a:lnSpc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 receptor generated.  Recognizing antigen MHC complex. 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 protect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body from</a:t>
            </a:r>
            <a:r>
              <a:rPr sz="1800" b="1" spc="-4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infection.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6021" y="1033017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B32C16"/>
                </a:solidFill>
                <a:latin typeface="Arial"/>
                <a:cs typeface="Arial"/>
              </a:rPr>
              <a:t>t</a:t>
            </a:r>
            <a:r>
              <a:rPr sz="1800" b="1" spc="10" dirty="0">
                <a:solidFill>
                  <a:srgbClr val="B32C16"/>
                </a:solidFill>
                <a:latin typeface="Arial"/>
                <a:cs typeface="Arial"/>
              </a:rPr>
              <a:t>h</a:t>
            </a:r>
            <a:r>
              <a:rPr sz="1800" b="1" spc="-25" dirty="0">
                <a:solidFill>
                  <a:srgbClr val="B32C16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B32C16"/>
                </a:solidFill>
                <a:latin typeface="Arial"/>
                <a:cs typeface="Arial"/>
              </a:rPr>
              <a:t>m</a:t>
            </a:r>
            <a:r>
              <a:rPr sz="1800" b="1" spc="-5" dirty="0">
                <a:solidFill>
                  <a:srgbClr val="B32C16"/>
                </a:solidFill>
                <a:latin typeface="Arial"/>
                <a:cs typeface="Arial"/>
              </a:rPr>
              <a:t>os</a:t>
            </a:r>
            <a:r>
              <a:rPr sz="1800" b="1" spc="-15" dirty="0">
                <a:solidFill>
                  <a:srgbClr val="B32C16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B32C16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0007" y="368808"/>
            <a:ext cx="254635" cy="178435"/>
            <a:chOff x="2350007" y="368808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362961" y="3817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961" y="3817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0007" y="673608"/>
            <a:ext cx="254635" cy="178435"/>
            <a:chOff x="2350007" y="673608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362961" y="686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2961" y="686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50007" y="1054608"/>
            <a:ext cx="254635" cy="178435"/>
            <a:chOff x="2350007" y="1054608"/>
            <a:chExt cx="254635" cy="178435"/>
          </a:xfrm>
        </p:grpSpPr>
        <p:sp>
          <p:nvSpPr>
            <p:cNvPr id="11" name="object 11"/>
            <p:cNvSpPr/>
            <p:nvPr/>
          </p:nvSpPr>
          <p:spPr>
            <a:xfrm>
              <a:off x="2362961" y="1067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2961" y="1067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50007" y="1740407"/>
            <a:ext cx="254635" cy="178435"/>
            <a:chOff x="2350007" y="1740407"/>
            <a:chExt cx="254635" cy="178435"/>
          </a:xfrm>
        </p:grpSpPr>
        <p:sp>
          <p:nvSpPr>
            <p:cNvPr id="14" name="object 14"/>
            <p:cNvSpPr/>
            <p:nvPr/>
          </p:nvSpPr>
          <p:spPr>
            <a:xfrm>
              <a:off x="2362961" y="17533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2961" y="17533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50007" y="2045207"/>
            <a:ext cx="254635" cy="178435"/>
            <a:chOff x="2350007" y="2045207"/>
            <a:chExt cx="254635" cy="178435"/>
          </a:xfrm>
        </p:grpSpPr>
        <p:sp>
          <p:nvSpPr>
            <p:cNvPr id="17" name="object 17"/>
            <p:cNvSpPr/>
            <p:nvPr/>
          </p:nvSpPr>
          <p:spPr>
            <a:xfrm>
              <a:off x="2362961" y="20581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2961" y="20581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350007" y="2426207"/>
            <a:ext cx="254635" cy="178435"/>
            <a:chOff x="2350007" y="2426207"/>
            <a:chExt cx="254635" cy="178435"/>
          </a:xfrm>
        </p:grpSpPr>
        <p:sp>
          <p:nvSpPr>
            <p:cNvPr id="20" name="object 20"/>
            <p:cNvSpPr/>
            <p:nvPr/>
          </p:nvSpPr>
          <p:spPr>
            <a:xfrm>
              <a:off x="2362961" y="24391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62961" y="24391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2632406" y="2914226"/>
            <a:ext cx="6117660" cy="3603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994" y="179070"/>
            <a:ext cx="4750435" cy="31813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700"/>
              </a:spcBef>
            </a:pPr>
            <a:r>
              <a:rPr sz="1800" b="1" spc="-10" dirty="0">
                <a:latin typeface="Arial"/>
                <a:cs typeface="Arial"/>
              </a:rPr>
              <a:t>Removal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thymus from </a:t>
            </a:r>
            <a:r>
              <a:rPr sz="1800" b="1" dirty="0">
                <a:latin typeface="Arial"/>
                <a:cs typeface="Arial"/>
              </a:rPr>
              <a:t>newborn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mice.</a:t>
            </a:r>
            <a:endParaRPr sz="1800" dirty="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"/>
              <a:tabLst>
                <a:tab pos="220345" algn="l"/>
              </a:tabLst>
            </a:pPr>
            <a:r>
              <a:rPr sz="1800" b="1" spc="-5" dirty="0">
                <a:latin typeface="Arial"/>
                <a:cs typeface="Arial"/>
              </a:rPr>
              <a:t>Decrease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circulating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lymphocytes.</a:t>
            </a:r>
            <a:endParaRPr sz="1800" dirty="0">
              <a:latin typeface="Arial"/>
              <a:cs typeface="Arial"/>
            </a:endParaRPr>
          </a:p>
          <a:p>
            <a:pPr marL="210820" indent="-1981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9444"/>
              <a:buFont typeface="Wingdings"/>
              <a:buChar char=""/>
              <a:tabLst>
                <a:tab pos="210820" algn="l"/>
              </a:tabLst>
            </a:pPr>
            <a:r>
              <a:rPr sz="1800" b="1" spc="-10" dirty="0">
                <a:latin typeface="Arial"/>
                <a:cs typeface="Arial"/>
              </a:rPr>
              <a:t>Absence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cell mediated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immunity.</a:t>
            </a:r>
            <a:endParaRPr sz="1800" dirty="0">
              <a:latin typeface="Arial"/>
              <a:cs typeface="Arial"/>
            </a:endParaRPr>
          </a:p>
          <a:p>
            <a:pPr marL="219710" indent="-207645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69444"/>
              <a:buFont typeface="Wingdings"/>
              <a:buChar char=""/>
              <a:tabLst>
                <a:tab pos="220345" algn="l"/>
              </a:tabLst>
            </a:pPr>
            <a:r>
              <a:rPr sz="1800" b="1" spc="-5" dirty="0">
                <a:latin typeface="Arial"/>
                <a:cs typeface="Arial"/>
              </a:rPr>
              <a:t>Increase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infectious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disease.</a:t>
            </a:r>
            <a:endParaRPr sz="1800" dirty="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Congential birth </a:t>
            </a:r>
            <a:r>
              <a:rPr sz="1800" b="1" spc="-5" dirty="0">
                <a:latin typeface="Arial"/>
                <a:cs typeface="Arial"/>
              </a:rPr>
              <a:t>defect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humans</a:t>
            </a:r>
            <a:endParaRPr sz="1800" dirty="0">
              <a:latin typeface="Arial"/>
              <a:cs typeface="Arial"/>
            </a:endParaRPr>
          </a:p>
          <a:p>
            <a:pPr marL="774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latin typeface="Arial"/>
                <a:cs typeface="Arial"/>
              </a:rPr>
              <a:t>[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Diveorge’s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Syndrome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]</a:t>
            </a:r>
            <a:endParaRPr sz="1800" dirty="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Arial"/>
                <a:cs typeface="Arial"/>
              </a:rPr>
              <a:t>Mice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mude mice</a:t>
            </a:r>
            <a:endParaRPr sz="1800" dirty="0">
              <a:latin typeface="Arial"/>
              <a:cs typeface="Arial"/>
            </a:endParaRPr>
          </a:p>
          <a:p>
            <a:pPr marL="393700" marR="635000" indent="-9525">
              <a:lnSpc>
                <a:spcPct val="127800"/>
              </a:lnSpc>
            </a:pPr>
            <a:r>
              <a:rPr sz="1800" b="1" spc="-15" dirty="0">
                <a:latin typeface="Arial"/>
                <a:cs typeface="Arial"/>
              </a:rPr>
              <a:t>Aging </a:t>
            </a:r>
            <a:r>
              <a:rPr sz="1800" b="1" dirty="0">
                <a:latin typeface="Arial"/>
                <a:cs typeface="Arial"/>
              </a:rPr>
              <a:t>– </a:t>
            </a:r>
            <a:r>
              <a:rPr sz="1800" b="1" spc="-5" dirty="0">
                <a:latin typeface="Arial"/>
                <a:cs typeface="Arial"/>
              </a:rPr>
              <a:t>decline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thymic </a:t>
            </a:r>
            <a:r>
              <a:rPr sz="1800" b="1" dirty="0">
                <a:latin typeface="Arial"/>
                <a:cs typeface="Arial"/>
              </a:rPr>
              <a:t>function  </a:t>
            </a:r>
            <a:r>
              <a:rPr sz="1800" b="1" spc="-5" dirty="0">
                <a:latin typeface="Arial"/>
                <a:cs typeface="Arial"/>
              </a:rPr>
              <a:t>Maximal size at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puberty.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50007" y="368808"/>
            <a:ext cx="254635" cy="178435"/>
            <a:chOff x="2350007" y="368808"/>
            <a:chExt cx="254635" cy="178435"/>
          </a:xfrm>
        </p:grpSpPr>
        <p:sp>
          <p:nvSpPr>
            <p:cNvPr id="4" name="object 4"/>
            <p:cNvSpPr/>
            <p:nvPr/>
          </p:nvSpPr>
          <p:spPr>
            <a:xfrm>
              <a:off x="2362961" y="3817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2961" y="3817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50007" y="1740407"/>
            <a:ext cx="254635" cy="178435"/>
            <a:chOff x="2350007" y="1740407"/>
            <a:chExt cx="254635" cy="178435"/>
          </a:xfrm>
        </p:grpSpPr>
        <p:sp>
          <p:nvSpPr>
            <p:cNvPr id="7" name="object 7"/>
            <p:cNvSpPr/>
            <p:nvPr/>
          </p:nvSpPr>
          <p:spPr>
            <a:xfrm>
              <a:off x="2362961" y="17533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62961" y="17533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350007" y="2807207"/>
            <a:ext cx="254635" cy="178435"/>
            <a:chOff x="2350007" y="2807207"/>
            <a:chExt cx="254635" cy="178435"/>
          </a:xfrm>
        </p:grpSpPr>
        <p:sp>
          <p:nvSpPr>
            <p:cNvPr id="10" name="object 10"/>
            <p:cNvSpPr/>
            <p:nvPr/>
          </p:nvSpPr>
          <p:spPr>
            <a:xfrm>
              <a:off x="2362961" y="28201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2961" y="28201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350007" y="2426207"/>
            <a:ext cx="254635" cy="178435"/>
            <a:chOff x="2350007" y="2426207"/>
            <a:chExt cx="254635" cy="178435"/>
          </a:xfrm>
        </p:grpSpPr>
        <p:sp>
          <p:nvSpPr>
            <p:cNvPr id="13" name="object 13"/>
            <p:cNvSpPr/>
            <p:nvPr/>
          </p:nvSpPr>
          <p:spPr>
            <a:xfrm>
              <a:off x="2362961" y="24391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2961" y="24391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350007" y="3112007"/>
            <a:ext cx="254635" cy="178435"/>
            <a:chOff x="2350007" y="3112007"/>
            <a:chExt cx="254635" cy="178435"/>
          </a:xfrm>
        </p:grpSpPr>
        <p:sp>
          <p:nvSpPr>
            <p:cNvPr id="16" name="object 16"/>
            <p:cNvSpPr/>
            <p:nvPr/>
          </p:nvSpPr>
          <p:spPr>
            <a:xfrm>
              <a:off x="2362961" y="31249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961" y="31249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4790" y="333502"/>
            <a:ext cx="2827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BONE</a:t>
            </a:r>
            <a:r>
              <a:rPr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 </a:t>
            </a:r>
            <a:r>
              <a:rPr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</a:rPr>
              <a:t>MARROW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1093978"/>
            <a:ext cx="599186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1640">
              <a:lnSpc>
                <a:spcPct val="1278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Site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of blood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</a:t>
            </a:r>
            <a:r>
              <a:rPr sz="1800" b="1" spc="-3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formation.  B cell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origin and</a:t>
            </a:r>
            <a:r>
              <a:rPr sz="1800" b="1" spc="-3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mature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E.g.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Humans and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Mice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Fat cells,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bony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tissue,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dendritic</a:t>
            </a:r>
            <a:r>
              <a:rPr sz="1800" b="1" spc="-2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 marL="329565" marR="1908810">
              <a:lnSpc>
                <a:spcPct val="127800"/>
              </a:lnSpc>
              <a:tabLst>
                <a:tab pos="1281430" algn="l"/>
              </a:tabLst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Stomatal cells interact </a:t>
            </a:r>
            <a:r>
              <a:rPr sz="1800" b="1" spc="10" dirty="0">
                <a:solidFill>
                  <a:srgbClr val="565F6C"/>
                </a:solidFill>
                <a:latin typeface="Arial"/>
                <a:cs typeface="Arial"/>
              </a:rPr>
              <a:t>with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</a:t>
            </a:r>
            <a:r>
              <a:rPr sz="1800" b="1" spc="-3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cells  Secrete	cytokines.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05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Selection process </a:t>
            </a:r>
            <a:r>
              <a:rPr sz="1800" b="1" spc="-20" dirty="0">
                <a:solidFill>
                  <a:srgbClr val="565F6C"/>
                </a:solidFill>
                <a:latin typeface="Arial"/>
                <a:cs typeface="Arial"/>
              </a:rPr>
              <a:t>occur.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600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is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not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the site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 cell development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all</a:t>
            </a:r>
            <a:r>
              <a:rPr sz="1800" b="1" spc="3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species.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0007" y="3035807"/>
            <a:ext cx="254635" cy="178435"/>
            <a:chOff x="2350007" y="3035807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362961" y="30487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961" y="30487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0007" y="3721608"/>
            <a:ext cx="254635" cy="178435"/>
            <a:chOff x="2350007" y="3721608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362961" y="3734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2961" y="3734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350007" y="4026408"/>
            <a:ext cx="254635" cy="178435"/>
            <a:chOff x="2350007" y="4026408"/>
            <a:chExt cx="254635" cy="178435"/>
          </a:xfrm>
        </p:grpSpPr>
        <p:sp>
          <p:nvSpPr>
            <p:cNvPr id="11" name="object 11"/>
            <p:cNvSpPr/>
            <p:nvPr/>
          </p:nvSpPr>
          <p:spPr>
            <a:xfrm>
              <a:off x="2362961" y="40393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62961" y="40393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350007" y="3340608"/>
            <a:ext cx="254635" cy="178435"/>
            <a:chOff x="2350007" y="3340608"/>
            <a:chExt cx="254635" cy="178435"/>
          </a:xfrm>
        </p:grpSpPr>
        <p:sp>
          <p:nvSpPr>
            <p:cNvPr id="14" name="object 14"/>
            <p:cNvSpPr/>
            <p:nvPr/>
          </p:nvSpPr>
          <p:spPr>
            <a:xfrm>
              <a:off x="2362961" y="3353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62961" y="3353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209" y="333502"/>
            <a:ext cx="3880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BURSA </a:t>
            </a:r>
            <a:r>
              <a:rPr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OF</a:t>
            </a:r>
            <a:r>
              <a:rPr u="heavy" spc="-1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u="heavy" spc="-2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FABRICIUS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0857" y="941578"/>
            <a:ext cx="496951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1333500" indent="-190500">
              <a:lnSpc>
                <a:spcPct val="127800"/>
              </a:lnSpc>
              <a:spcBef>
                <a:spcPts val="100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Gut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associated lymphoid organs. 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[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Birds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]</a:t>
            </a:r>
            <a:endParaRPr sz="1800">
              <a:latin typeface="Arial"/>
              <a:cs typeface="Arial"/>
            </a:endParaRPr>
          </a:p>
          <a:p>
            <a:pPr marL="21590" marR="2358390">
              <a:lnSpc>
                <a:spcPts val="2760"/>
              </a:lnSpc>
              <a:spcBef>
                <a:spcPts val="190"/>
              </a:spcBef>
            </a:pPr>
            <a:r>
              <a:rPr sz="1800" b="1" spc="-20" dirty="0">
                <a:solidFill>
                  <a:srgbClr val="565F6C"/>
                </a:solidFill>
                <a:latin typeface="Arial"/>
                <a:cs typeface="Arial"/>
              </a:rPr>
              <a:t>Lymph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epithelial</a:t>
            </a:r>
            <a:r>
              <a:rPr sz="1800" b="1" spc="-4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tissue. 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Hindgut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of</a:t>
            </a:r>
            <a:r>
              <a:rPr sz="1800" b="1" spc="-3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chicken.</a:t>
            </a:r>
            <a:endParaRPr sz="1800">
              <a:latin typeface="Arial"/>
              <a:cs typeface="Arial"/>
            </a:endParaRPr>
          </a:p>
          <a:p>
            <a:pPr marL="21590" marR="5080">
              <a:lnSpc>
                <a:spcPts val="2760"/>
              </a:lnSpc>
              <a:spcBef>
                <a:spcPts val="5"/>
              </a:spcBef>
            </a:pP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Multiply and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differentiate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into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</a:t>
            </a:r>
            <a:r>
              <a:rPr sz="1800" b="1" spc="-4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lymphocytes. 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Immuno globulins</a:t>
            </a:r>
            <a:r>
              <a:rPr sz="1800" b="1" spc="-4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synthesis.</a:t>
            </a:r>
            <a:endParaRPr sz="1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405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Described by Fabricus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1621.</a:t>
            </a:r>
            <a:endParaRPr sz="18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Humoral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immunity in</a:t>
            </a:r>
            <a:r>
              <a:rPr sz="1800" b="1" spc="-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birds.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800" b="1" spc="-15" dirty="0">
                <a:solidFill>
                  <a:srgbClr val="565F6C"/>
                </a:solidFill>
                <a:latin typeface="Arial"/>
                <a:cs typeface="Arial"/>
              </a:rPr>
              <a:t>Absent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mammals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(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primates, rodents</a:t>
            </a:r>
            <a:r>
              <a:rPr sz="1800" b="1" spc="8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).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6207" y="1054608"/>
            <a:ext cx="254635" cy="178435"/>
            <a:chOff x="2426207" y="1054608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439161" y="1067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39161" y="1067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6207" y="1816607"/>
            <a:ext cx="254635" cy="178435"/>
            <a:chOff x="2426207" y="1816607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439161" y="18295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39161" y="18295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6207" y="2121407"/>
            <a:ext cx="254635" cy="178435"/>
            <a:chOff x="2426207" y="2121407"/>
            <a:chExt cx="254635" cy="178435"/>
          </a:xfrm>
        </p:grpSpPr>
        <p:sp>
          <p:nvSpPr>
            <p:cNvPr id="11" name="object 11"/>
            <p:cNvSpPr/>
            <p:nvPr/>
          </p:nvSpPr>
          <p:spPr>
            <a:xfrm>
              <a:off x="2439161" y="21343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9161" y="21343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6207" y="2883407"/>
            <a:ext cx="254635" cy="178435"/>
            <a:chOff x="2426207" y="2883407"/>
            <a:chExt cx="254635" cy="178435"/>
          </a:xfrm>
        </p:grpSpPr>
        <p:sp>
          <p:nvSpPr>
            <p:cNvPr id="14" name="object 14"/>
            <p:cNvSpPr/>
            <p:nvPr/>
          </p:nvSpPr>
          <p:spPr>
            <a:xfrm>
              <a:off x="2439161" y="28963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9161" y="28963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6207" y="2502407"/>
            <a:ext cx="254635" cy="178435"/>
            <a:chOff x="2426207" y="2502407"/>
            <a:chExt cx="254635" cy="178435"/>
          </a:xfrm>
        </p:grpSpPr>
        <p:sp>
          <p:nvSpPr>
            <p:cNvPr id="17" name="object 17"/>
            <p:cNvSpPr/>
            <p:nvPr/>
          </p:nvSpPr>
          <p:spPr>
            <a:xfrm>
              <a:off x="2439161" y="25153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9161" y="25153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426207" y="3569208"/>
            <a:ext cx="254635" cy="178435"/>
            <a:chOff x="2426207" y="3569208"/>
            <a:chExt cx="254635" cy="178435"/>
          </a:xfrm>
        </p:grpSpPr>
        <p:sp>
          <p:nvSpPr>
            <p:cNvPr id="20" name="object 20"/>
            <p:cNvSpPr/>
            <p:nvPr/>
          </p:nvSpPr>
          <p:spPr>
            <a:xfrm>
              <a:off x="2439161" y="35821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39161" y="35821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426207" y="3188207"/>
            <a:ext cx="254635" cy="178435"/>
            <a:chOff x="2426207" y="3188207"/>
            <a:chExt cx="254635" cy="178435"/>
          </a:xfrm>
        </p:grpSpPr>
        <p:sp>
          <p:nvSpPr>
            <p:cNvPr id="23" name="object 23"/>
            <p:cNvSpPr/>
            <p:nvPr/>
          </p:nvSpPr>
          <p:spPr>
            <a:xfrm>
              <a:off x="2439161" y="32011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39161" y="32011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426207" y="3950208"/>
            <a:ext cx="254635" cy="178435"/>
            <a:chOff x="2426207" y="3950208"/>
            <a:chExt cx="254635" cy="178435"/>
          </a:xfrm>
        </p:grpSpPr>
        <p:sp>
          <p:nvSpPr>
            <p:cNvPr id="26" name="object 26"/>
            <p:cNvSpPr/>
            <p:nvPr/>
          </p:nvSpPr>
          <p:spPr>
            <a:xfrm>
              <a:off x="2439161" y="39631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39161" y="39631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180543"/>
            <a:ext cx="59740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61260" algn="l"/>
              </a:tabLst>
            </a:pPr>
            <a:r>
              <a:rPr u="heavy" spc="-2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SECONDARY	</a:t>
            </a:r>
            <a:r>
              <a:rPr u="heavy" spc="-40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LYMPHOID</a:t>
            </a:r>
            <a:r>
              <a:rPr u="heavy" spc="-4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 </a:t>
            </a:r>
            <a:r>
              <a:rPr u="heavy" spc="-5" dirty="0">
                <a:solidFill>
                  <a:srgbClr val="00AFEF"/>
                </a:solidFill>
                <a:uFill>
                  <a:solidFill>
                    <a:srgbClr val="00AFEF"/>
                  </a:solidFill>
                </a:uFill>
              </a:rPr>
              <a:t>ORGANS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64994" y="987297"/>
            <a:ext cx="6182995" cy="24034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7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Organs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in </a:t>
            </a:r>
            <a:r>
              <a:rPr sz="1800" b="1" spc="5" dirty="0">
                <a:solidFill>
                  <a:srgbClr val="565F6C"/>
                </a:solidFill>
                <a:latin typeface="Arial"/>
                <a:cs typeface="Arial"/>
              </a:rPr>
              <a:t>which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antibodies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are</a:t>
            </a:r>
            <a:r>
              <a:rPr sz="1800" b="1" spc="-6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formed.</a:t>
            </a:r>
            <a:endParaRPr sz="1800">
              <a:latin typeface="Arial"/>
              <a:cs typeface="Arial"/>
            </a:endParaRPr>
          </a:p>
          <a:p>
            <a:pPr marL="38417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Antigen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trapping and lymph filtration</a:t>
            </a:r>
            <a:r>
              <a:rPr sz="1800" b="1" spc="8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mechanism.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Receive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immuno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competenal cells (primary</a:t>
            </a:r>
            <a:r>
              <a:rPr sz="1800" b="1" spc="8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lymphoid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organ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for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making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them and</a:t>
            </a:r>
            <a:r>
              <a:rPr sz="1800" b="1" spc="-25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565F6C"/>
                </a:solidFill>
                <a:latin typeface="Arial"/>
                <a:cs typeface="Arial"/>
              </a:rPr>
              <a:t>active).</a:t>
            </a:r>
            <a:endParaRPr sz="1800">
              <a:latin typeface="Arial"/>
              <a:cs typeface="Arial"/>
            </a:endParaRPr>
          </a:p>
          <a:p>
            <a:pPr marL="393700" marR="4302760">
              <a:lnSpc>
                <a:spcPct val="127800"/>
              </a:lnSpc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Spleen  </a:t>
            </a:r>
            <a:r>
              <a:rPr sz="1800" b="1" spc="-20" dirty="0">
                <a:solidFill>
                  <a:srgbClr val="565F6C"/>
                </a:solidFill>
                <a:latin typeface="Arial"/>
                <a:cs typeface="Arial"/>
              </a:rPr>
              <a:t>Lymph</a:t>
            </a:r>
            <a:r>
              <a:rPr sz="1800" b="1" spc="-7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65F6C"/>
                </a:solidFill>
                <a:latin typeface="Arial"/>
                <a:cs typeface="Arial"/>
              </a:rPr>
              <a:t>nodes</a:t>
            </a:r>
            <a:endParaRPr sz="18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Mucosa associated lymphoid</a:t>
            </a:r>
            <a:r>
              <a:rPr sz="1800" b="1" spc="10" dirty="0">
                <a:solidFill>
                  <a:srgbClr val="565F6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65F6C"/>
                </a:solidFill>
                <a:latin typeface="Arial"/>
                <a:cs typeface="Arial"/>
              </a:rPr>
              <a:t>tissue.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0007" y="1130808"/>
            <a:ext cx="254635" cy="178435"/>
            <a:chOff x="2350007" y="1130808"/>
            <a:chExt cx="254635" cy="178435"/>
          </a:xfrm>
        </p:grpSpPr>
        <p:sp>
          <p:nvSpPr>
            <p:cNvPr id="5" name="object 5"/>
            <p:cNvSpPr/>
            <p:nvPr/>
          </p:nvSpPr>
          <p:spPr>
            <a:xfrm>
              <a:off x="2362961" y="11437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961" y="11437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350007" y="1435608"/>
            <a:ext cx="254635" cy="178435"/>
            <a:chOff x="2350007" y="1435608"/>
            <a:chExt cx="254635" cy="178435"/>
          </a:xfrm>
        </p:grpSpPr>
        <p:sp>
          <p:nvSpPr>
            <p:cNvPr id="8" name="object 8"/>
            <p:cNvSpPr/>
            <p:nvPr/>
          </p:nvSpPr>
          <p:spPr>
            <a:xfrm>
              <a:off x="2362961" y="14485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62961" y="14485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2362961" y="2134361"/>
            <a:ext cx="2286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62961" y="2134361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38100"/>
                </a:moveTo>
                <a:lnTo>
                  <a:pt x="152400" y="38100"/>
                </a:lnTo>
                <a:lnTo>
                  <a:pt x="152400" y="0"/>
                </a:lnTo>
                <a:lnTo>
                  <a:pt x="228600" y="76200"/>
                </a:lnTo>
                <a:lnTo>
                  <a:pt x="152400" y="152400"/>
                </a:lnTo>
                <a:lnTo>
                  <a:pt x="152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BA60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350007" y="2731007"/>
            <a:ext cx="254635" cy="178435"/>
            <a:chOff x="2350007" y="2731007"/>
            <a:chExt cx="254635" cy="178435"/>
          </a:xfrm>
        </p:grpSpPr>
        <p:sp>
          <p:nvSpPr>
            <p:cNvPr id="13" name="object 13"/>
            <p:cNvSpPr/>
            <p:nvPr/>
          </p:nvSpPr>
          <p:spPr>
            <a:xfrm>
              <a:off x="2362961" y="27439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62961" y="27439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350007" y="3493008"/>
            <a:ext cx="254635" cy="178435"/>
            <a:chOff x="2350007" y="3493008"/>
            <a:chExt cx="254635" cy="178435"/>
          </a:xfrm>
        </p:grpSpPr>
        <p:sp>
          <p:nvSpPr>
            <p:cNvPr id="16" name="object 16"/>
            <p:cNvSpPr/>
            <p:nvPr/>
          </p:nvSpPr>
          <p:spPr>
            <a:xfrm>
              <a:off x="2362961" y="3505962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2961" y="3505962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350007" y="3112007"/>
            <a:ext cx="254635" cy="178435"/>
            <a:chOff x="2350007" y="3112007"/>
            <a:chExt cx="254635" cy="178435"/>
          </a:xfrm>
        </p:grpSpPr>
        <p:sp>
          <p:nvSpPr>
            <p:cNvPr id="19" name="object 19"/>
            <p:cNvSpPr/>
            <p:nvPr/>
          </p:nvSpPr>
          <p:spPr>
            <a:xfrm>
              <a:off x="2362961" y="3124961"/>
              <a:ext cx="228600" cy="15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2961" y="3124961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38100"/>
                  </a:moveTo>
                  <a:lnTo>
                    <a:pt x="152400" y="38100"/>
                  </a:lnTo>
                  <a:lnTo>
                    <a:pt x="152400" y="0"/>
                  </a:lnTo>
                  <a:lnTo>
                    <a:pt x="228600" y="76200"/>
                  </a:lnTo>
                  <a:lnTo>
                    <a:pt x="152400" y="152400"/>
                  </a:lnTo>
                  <a:lnTo>
                    <a:pt x="1524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908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79</TotalTime>
  <Words>597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ORGANS OF IMMUNE SYSTEM  PRIMARY AND SECONDARY  LYMPHOID ORGANS</vt:lpstr>
      <vt:lpstr>LYMPHOID ORGANS</vt:lpstr>
      <vt:lpstr>PRIMARY LYMPHOID ORGANS</vt:lpstr>
      <vt:lpstr>THYMUS</vt:lpstr>
      <vt:lpstr>PowerPoint Presentation</vt:lpstr>
      <vt:lpstr>PowerPoint Presentation</vt:lpstr>
      <vt:lpstr>BONE MARROW</vt:lpstr>
      <vt:lpstr>BURSA OF FABRICIUS</vt:lpstr>
      <vt:lpstr>SECONDARY LYMPHOID ORGANS</vt:lpstr>
      <vt:lpstr>LYMPH NODES</vt:lpstr>
      <vt:lpstr>PowerPoint Presentation</vt:lpstr>
      <vt:lpstr>PowerPoint Presentation</vt:lpstr>
      <vt:lpstr>Antigen reaches regional node (lymph)</vt:lpstr>
      <vt:lpstr>SPLEEN</vt:lpstr>
      <vt:lpstr>PowerPoint Presentation</vt:lpstr>
      <vt:lpstr>PowerPoint Presentation</vt:lpstr>
      <vt:lpstr>PowerPoint Presentation</vt:lpstr>
      <vt:lpstr>MUCOSA ASSOSCIATED LYMPHOID 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ORGANS OF IMMUNE SYSTEM  PRIMARY AND SECONDARY  LYMPHOID ORGANS</dc:title>
  <dc:creator>Micantar</dc:creator>
  <cp:lastModifiedBy>Monica Arachi</cp:lastModifiedBy>
  <cp:revision>4</cp:revision>
  <dcterms:created xsi:type="dcterms:W3CDTF">2020-09-07T04:55:56Z</dcterms:created>
  <dcterms:modified xsi:type="dcterms:W3CDTF">2020-09-07T07:04:48Z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2020-09-07T00:00:00Z</vt:filetime>
  </property>
</Properties>
</file>